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wmv" ContentType="video/x-ms-wm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8" r:id="rId1"/>
    <p:sldMasterId id="2147483711" r:id="rId2"/>
    <p:sldMasterId id="2147483805" r:id="rId3"/>
    <p:sldMasterId id="2147483859" r:id="rId4"/>
  </p:sldMasterIdLst>
  <p:notesMasterIdLst>
    <p:notesMasterId r:id="rId50"/>
  </p:notesMasterIdLst>
  <p:sldIdLst>
    <p:sldId id="853" r:id="rId5"/>
    <p:sldId id="854" r:id="rId6"/>
    <p:sldId id="861" r:id="rId7"/>
    <p:sldId id="871" r:id="rId8"/>
    <p:sldId id="872" r:id="rId9"/>
    <p:sldId id="873" r:id="rId10"/>
    <p:sldId id="870" r:id="rId11"/>
    <p:sldId id="869" r:id="rId12"/>
    <p:sldId id="770" r:id="rId13"/>
    <p:sldId id="868" r:id="rId14"/>
    <p:sldId id="851" r:id="rId15"/>
    <p:sldId id="877" r:id="rId16"/>
    <p:sldId id="771" r:id="rId17"/>
    <p:sldId id="776" r:id="rId18"/>
    <p:sldId id="777" r:id="rId19"/>
    <p:sldId id="778" r:id="rId20"/>
    <p:sldId id="876" r:id="rId21"/>
    <p:sldId id="780" r:id="rId22"/>
    <p:sldId id="880" r:id="rId23"/>
    <p:sldId id="794" r:id="rId24"/>
    <p:sldId id="781" r:id="rId25"/>
    <p:sldId id="782" r:id="rId26"/>
    <p:sldId id="837" r:id="rId27"/>
    <p:sldId id="827" r:id="rId28"/>
    <p:sldId id="828" r:id="rId29"/>
    <p:sldId id="784" r:id="rId30"/>
    <p:sldId id="829" r:id="rId31"/>
    <p:sldId id="825" r:id="rId32"/>
    <p:sldId id="821" r:id="rId33"/>
    <p:sldId id="800" r:id="rId34"/>
    <p:sldId id="824" r:id="rId35"/>
    <p:sldId id="786" r:id="rId36"/>
    <p:sldId id="830" r:id="rId37"/>
    <p:sldId id="785" r:id="rId38"/>
    <p:sldId id="883" r:id="rId39"/>
    <p:sldId id="884" r:id="rId40"/>
    <p:sldId id="816" r:id="rId41"/>
    <p:sldId id="793" r:id="rId42"/>
    <p:sldId id="882" r:id="rId43"/>
    <p:sldId id="866" r:id="rId44"/>
    <p:sldId id="867" r:id="rId45"/>
    <p:sldId id="863" r:id="rId46"/>
    <p:sldId id="864" r:id="rId47"/>
    <p:sldId id="874" r:id="rId48"/>
    <p:sldId id="875" r:id="rId49"/>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009900"/>
    <a:srgbClr val="33CC33"/>
    <a:srgbClr val="993366"/>
    <a:srgbClr val="003399"/>
    <a:srgbClr val="CCCC00"/>
    <a:srgbClr val="9900FF"/>
    <a:srgbClr val="FF33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285" autoAdjust="0"/>
    <p:restoredTop sz="95033" autoAdjust="0"/>
  </p:normalViewPr>
  <p:slideViewPr>
    <p:cSldViewPr snapToGrid="0">
      <p:cViewPr varScale="1">
        <p:scale>
          <a:sx n="78" d="100"/>
          <a:sy n="78" d="100"/>
        </p:scale>
        <p:origin x="590" y="72"/>
      </p:cViewPr>
      <p:guideLst>
        <p:guide orient="horz" pos="2160"/>
        <p:guide pos="3840"/>
      </p:guideLst>
    </p:cSldViewPr>
  </p:slideViewPr>
  <p:outlineViewPr>
    <p:cViewPr>
      <p:scale>
        <a:sx n="33" d="100"/>
        <a:sy n="33" d="100"/>
      </p:scale>
      <p:origin x="0" y="0"/>
    </p:cViewPr>
  </p:outlineViewPr>
  <p:notesTextViewPr>
    <p:cViewPr>
      <p:scale>
        <a:sx n="125" d="100"/>
        <a:sy n="125" d="100"/>
      </p:scale>
      <p:origin x="0" y="0"/>
    </p:cViewPr>
  </p:notesTextViewPr>
  <p:sorterViewPr>
    <p:cViewPr varScale="1">
      <p:scale>
        <a:sx n="1" d="1"/>
        <a:sy n="1" d="1"/>
      </p:scale>
      <p:origin x="0" y="-18824"/>
    </p:cViewPr>
  </p:sorterViewPr>
  <p:notesViewPr>
    <p:cSldViewPr snapToGrid="0">
      <p:cViewPr varScale="1">
        <p:scale>
          <a:sx n="68" d="100"/>
          <a:sy n="68" d="100"/>
        </p:scale>
        <p:origin x="320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EF42E5D3-627C-4511-B3F4-264A77E3CF6D}" type="slidenum">
              <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sz="1300" b="0" i="0" u="none" strike="noStrike" kern="1200" cap="none" spc="0" normalizeH="0" baseline="0" noProof="0">
              <a:ln>
                <a:noFill/>
              </a:ln>
              <a:solidFill>
                <a:prstClr val="black"/>
              </a:solidFill>
              <a:effectLst/>
              <a:uLnTx/>
              <a:uFillTx/>
              <a:latin typeface="Calibri" charset="0"/>
              <a:ea typeface="ＭＳ Ｐゴシック" charset="0"/>
              <a:cs typeface="+mn-cs"/>
            </a:endParaRPr>
          </a:p>
        </p:txBody>
      </p:sp>
      <p:sp>
        <p:nvSpPr>
          <p:cNvPr id="6146" name="Rectangle 2"/>
          <p:cNvSpPr>
            <a:spLocks noGrp="1" noRot="1" noChangeAspect="1" noChangeArrowheads="1" noTextEdit="1"/>
          </p:cNvSpPr>
          <p:nvPr>
            <p:ph type="sldImg"/>
          </p:nvPr>
        </p:nvSpPr>
        <p:spPr>
          <a:xfrm>
            <a:off x="381000" y="685800"/>
            <a:ext cx="6096000" cy="3429000"/>
          </a:xfrm>
          <a:ln/>
        </p:spPr>
      </p:sp>
      <p:sp>
        <p:nvSpPr>
          <p:cNvPr id="6147" name="Rectangle 3"/>
          <p:cNvSpPr>
            <a:spLocks noGrp="1" noChangeArrowheads="1"/>
          </p:cNvSpPr>
          <p:nvPr>
            <p:ph type="body" idx="1"/>
          </p:nvPr>
        </p:nvSpPr>
        <p:spPr/>
        <p:txBody>
          <a:bodyPr/>
          <a:lstStyle/>
          <a:p>
            <a:r>
              <a:rPr lang="en-US" dirty="0"/>
              <a:t>Last time, we explained to you the physical and mathematical principles for ultrasound imaging.</a:t>
            </a:r>
          </a:p>
          <a:p>
            <a:endParaRPr lang="en-US" dirty="0"/>
          </a:p>
          <a:p>
            <a:r>
              <a:rPr lang="en-US" dirty="0"/>
              <a:t>In this lecture, we will be more specific about how we can form different kinds of ultrasound images. We’re moving from principles to practice—how we send sound, receive echoes, and turn those echoes into the different image types for various clinical tasks.</a:t>
            </a:r>
          </a:p>
        </p:txBody>
      </p:sp>
    </p:spTree>
    <p:extLst>
      <p:ext uri="{BB962C8B-B14F-4D97-AF65-F5344CB8AC3E}">
        <p14:creationId xmlns:p14="http://schemas.microsoft.com/office/powerpoint/2010/main" val="3691291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very famous </a:t>
            </a:r>
            <a:r>
              <a:rPr lang="en-US" b="1" dirty="0"/>
              <a:t>Huygens’</a:t>
            </a:r>
            <a:r>
              <a:rPr lang="en-US" dirty="0"/>
              <a:t> principle. This slide is to guide the idea. Once you have this idea clear, the different schemes for ultrasound scanning and beam forming with an array-type ultrasound transducer will become very clear to you. The so-called </a:t>
            </a:r>
            <a:r>
              <a:rPr lang="en-US" b="1" dirty="0"/>
              <a:t>Huygens’ principle</a:t>
            </a:r>
            <a:r>
              <a:rPr lang="en-US" dirty="0"/>
              <a:t> basically says: if you have a source—just a simple example—if you have a </a:t>
            </a:r>
            <a:r>
              <a:rPr lang="en-US" b="1" dirty="0"/>
              <a:t>point source</a:t>
            </a:r>
            <a:r>
              <a:rPr lang="en-US" dirty="0"/>
              <a:t>, it will generate a </a:t>
            </a:r>
            <a:r>
              <a:rPr lang="en-US" b="1" dirty="0"/>
              <a:t>spherical wave</a:t>
            </a:r>
            <a:r>
              <a:rPr lang="en-US" dirty="0"/>
              <a:t>. The wave will keep moving out, and at a certain time, you have a </a:t>
            </a:r>
            <a:r>
              <a:rPr lang="en-US" b="1" dirty="0"/>
              <a:t>wavefront</a:t>
            </a:r>
            <a:r>
              <a:rPr lang="en-US" dirty="0"/>
              <a:t> here.</a:t>
            </a:r>
          </a:p>
          <a:p>
            <a:endParaRPr lang="en-US" dirty="0"/>
          </a:p>
          <a:p>
            <a:r>
              <a:rPr lang="en-US" dirty="0"/>
              <a:t>Think of the ultrasound wave: you have </a:t>
            </a:r>
            <a:r>
              <a:rPr lang="en-US" b="1" dirty="0"/>
              <a:t>compressions</a:t>
            </a:r>
            <a:r>
              <a:rPr lang="en-US" dirty="0"/>
              <a:t> and you have </a:t>
            </a:r>
            <a:r>
              <a:rPr lang="en-US" b="1" dirty="0"/>
              <a:t>rarefactions</a:t>
            </a:r>
            <a:r>
              <a:rPr lang="en-US" dirty="0"/>
              <a:t>. That boundary is the wavefront. The principle suggests that if you </a:t>
            </a:r>
            <a:r>
              <a:rPr lang="en-US" b="1" dirty="0"/>
              <a:t>decompose the current wavefront into small elements</a:t>
            </a:r>
            <a:r>
              <a:rPr lang="en-US" dirty="0"/>
              <a:t>, you get a small element here, a small element there—multiple small elements. Because the wavefield keeps vibrating—like an ultrasound wave—the small volume element keeps getting smaller and bigger, oscillating around a nominal volume; the </a:t>
            </a:r>
            <a:r>
              <a:rPr lang="en-US" b="1" dirty="0"/>
              <a:t>pressure keeps changing</a:t>
            </a:r>
            <a:r>
              <a:rPr lang="en-US" dirty="0"/>
              <a:t>, following a simple sinusoidal curve.</a:t>
            </a:r>
          </a:p>
          <a:p>
            <a:endParaRPr lang="en-US" dirty="0"/>
          </a:p>
          <a:p>
            <a:r>
              <a:rPr lang="en-US" dirty="0"/>
              <a:t>By this reasoning, if you view things individually, you isolate a small </a:t>
            </a:r>
            <a:r>
              <a:rPr lang="en-US" b="1" dirty="0"/>
              <a:t>voxel</a:t>
            </a:r>
            <a:r>
              <a:rPr lang="en-US" dirty="0"/>
              <a:t>—you see the voxel keep changing, vibrating, oscillating. You can think: OK, this voxel is a single, small, secondary </a:t>
            </a:r>
            <a:r>
              <a:rPr lang="en-US" b="1" dirty="0"/>
              <a:t>ultrasound source</a:t>
            </a:r>
            <a:r>
              <a:rPr lang="en-US" dirty="0"/>
              <a:t>—or for electromagnetic waves, a small secondary source. Treat that element as a source and ask: how do we predict or calculate the </a:t>
            </a:r>
            <a:r>
              <a:rPr lang="en-US" b="1" dirty="0"/>
              <a:t>next wavefront</a:t>
            </a:r>
            <a:r>
              <a:rPr lang="en-US" dirty="0"/>
              <a:t>?</a:t>
            </a:r>
          </a:p>
          <a:p>
            <a:endParaRPr lang="en-US" dirty="0"/>
          </a:p>
          <a:p>
            <a:r>
              <a:rPr lang="en-US" dirty="0"/>
              <a:t>One way is to solve the original wave equation and follow the whole propagation process. The other way—the Huygens way—is to </a:t>
            </a:r>
            <a:r>
              <a:rPr lang="en-US" b="1" dirty="0"/>
              <a:t>forget the original source</a:t>
            </a:r>
            <a:r>
              <a:rPr lang="en-US" dirty="0"/>
              <a:t> and say: at a given time, the </a:t>
            </a:r>
            <a:r>
              <a:rPr lang="en-US" b="1" dirty="0"/>
              <a:t>current wavefront</a:t>
            </a:r>
            <a:r>
              <a:rPr lang="en-US" dirty="0"/>
              <a:t>—shown here, A to A-prime—can be decomposed into many small segments. Each individual segment is regarded as a </a:t>
            </a:r>
            <a:r>
              <a:rPr lang="en-US" b="1" dirty="0"/>
              <a:t>secondary small source</a:t>
            </a:r>
            <a:r>
              <a:rPr lang="en-US" dirty="0"/>
              <a:t>. Each small source keeps changing, and each small source generates its own small </a:t>
            </a:r>
            <a:r>
              <a:rPr lang="en-US" b="1" dirty="0"/>
              <a:t>spherical wave</a:t>
            </a:r>
            <a:r>
              <a:rPr lang="en-US" dirty="0"/>
              <a:t>. The </a:t>
            </a:r>
            <a:r>
              <a:rPr lang="en-US" b="1" dirty="0"/>
              <a:t>next wavefront</a:t>
            </a:r>
            <a:r>
              <a:rPr lang="en-US" dirty="0"/>
              <a:t> is the </a:t>
            </a:r>
            <a:r>
              <a:rPr lang="en-US" b="1" dirty="0"/>
              <a:t>superposition</a:t>
            </a:r>
            <a:r>
              <a:rPr lang="en-US" dirty="0"/>
              <a:t> of all those secondary spherical waves added together, forming the new wavefront.</a:t>
            </a:r>
          </a:p>
          <a:p>
            <a:endParaRPr lang="en-US" dirty="0"/>
          </a:p>
          <a:p>
            <a:r>
              <a:rPr lang="en-US" dirty="0"/>
              <a:t>So this is Huygens’ principle. The current wavefront is decomposed into numerous small sources, and the next wavefront is computed from all these secondary sources. In words, we say: </a:t>
            </a:r>
            <a:r>
              <a:rPr lang="en-US" b="1" dirty="0"/>
              <a:t>any current point on a wavefront is a new source</a:t>
            </a:r>
            <a:r>
              <a:rPr lang="en-US" dirty="0"/>
              <a:t>—a secondary source. And all such new secondary sources, collectively, </a:t>
            </a:r>
            <a:r>
              <a:rPr lang="en-US" b="1" dirty="0"/>
              <a:t>determine</a:t>
            </a:r>
            <a:r>
              <a:rPr lang="en-US" dirty="0"/>
              <a:t> the future wavefront. All the subsequently generated waves added together will form the </a:t>
            </a:r>
            <a:r>
              <a:rPr lang="en-US" b="1" dirty="0"/>
              <a:t>next</a:t>
            </a:r>
            <a:r>
              <a:rPr lang="en-US" dirty="0"/>
              <a:t> wavefront. That is the idea.</a:t>
            </a:r>
          </a:p>
        </p:txBody>
      </p:sp>
      <p:sp>
        <p:nvSpPr>
          <p:cNvPr id="4" name="Slide Number Placeholder 3"/>
          <p:cNvSpPr>
            <a:spLocks noGrp="1"/>
          </p:cNvSpPr>
          <p:nvPr>
            <p:ph type="sldNum" sz="quarter" idx="5"/>
          </p:nvPr>
        </p:nvSpPr>
        <p:spPr/>
        <p:txBody>
          <a:bodyPr/>
          <a:lstStyle/>
          <a:p>
            <a:fld id="{9F30534E-9FB8-46AE-8E3B-5675B268AE6A}" type="slidenum">
              <a:rPr lang="en-US" smtClean="0"/>
              <a:pPr/>
              <a:t>10</a:t>
            </a:fld>
            <a:endParaRPr lang="en-US"/>
          </a:p>
        </p:txBody>
      </p:sp>
    </p:spTree>
    <p:extLst>
      <p:ext uri="{BB962C8B-B14F-4D97-AF65-F5344CB8AC3E}">
        <p14:creationId xmlns:p14="http://schemas.microsoft.com/office/powerpoint/2010/main" val="3447993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Looking at this picture, you think: this is a </a:t>
            </a:r>
            <a:r>
              <a:rPr lang="en-US" b="1" dirty="0"/>
              <a:t>current wavefront</a:t>
            </a:r>
            <a:r>
              <a:rPr lang="en-US" dirty="0"/>
              <a:t>. You have multiple small secondary sources here. Each source forms a small secondary spherical wave. These waves together—the </a:t>
            </a:r>
            <a:r>
              <a:rPr lang="en-US" b="1" dirty="0"/>
              <a:t>envelope</a:t>
            </a:r>
            <a:r>
              <a:rPr lang="en-US" dirty="0"/>
              <a:t> formed by all these secondary spherical waves added together—form the </a:t>
            </a:r>
            <a:r>
              <a:rPr lang="en-US" b="1" dirty="0"/>
              <a:t>next wavefront</a:t>
            </a:r>
            <a:r>
              <a:rPr lang="en-US" dirty="0"/>
              <a:t>. In this first case, the next wavefront has the </a:t>
            </a:r>
            <a:r>
              <a:rPr lang="en-US" b="1" dirty="0"/>
              <a:t>same shape</a:t>
            </a:r>
            <a:r>
              <a:rPr lang="en-US" dirty="0"/>
              <a:t> as the previous or current wavefront, so a </a:t>
            </a:r>
            <a:r>
              <a:rPr lang="en-US" b="1" dirty="0"/>
              <a:t>spherical</a:t>
            </a:r>
            <a:r>
              <a:rPr lang="en-US" dirty="0"/>
              <a:t> wavefront propagates as a spherical wavefront. That looks right.</a:t>
            </a:r>
          </a:p>
          <a:p>
            <a:endParaRPr lang="en-US" dirty="0"/>
          </a:p>
          <a:p>
            <a:r>
              <a:rPr lang="en-US" dirty="0"/>
              <a:t>If you have a </a:t>
            </a:r>
            <a:r>
              <a:rPr lang="en-US" b="1" dirty="0"/>
              <a:t>plane wave</a:t>
            </a:r>
            <a:r>
              <a:rPr lang="en-US" dirty="0"/>
              <a:t> propagating forward, the plane wavefront can also be decomposed into sources—A, B, C, D, and so on. Each is a secondary spherical wave. Again, the envelope of all these small spherical waves forms a </a:t>
            </a:r>
            <a:r>
              <a:rPr lang="en-US" b="1" dirty="0"/>
              <a:t>plane</a:t>
            </a:r>
            <a:r>
              <a:rPr lang="en-US" dirty="0"/>
              <a:t>, which is a new wavefront </a:t>
            </a:r>
            <a:r>
              <a:rPr lang="en-US" b="1" dirty="0"/>
              <a:t>parallel</a:t>
            </a:r>
            <a:r>
              <a:rPr lang="en-US" dirty="0"/>
              <a:t> to your current wavefront, parallel to the previous wavefront. That illustrates how a </a:t>
            </a:r>
            <a:r>
              <a:rPr lang="en-US" b="1" dirty="0"/>
              <a:t>plane wave</a:t>
            </a:r>
            <a:r>
              <a:rPr lang="en-US" dirty="0"/>
              <a:t> propagates along one direction—the direction of beam propagation.</a:t>
            </a:r>
          </a:p>
          <a:p>
            <a:endParaRPr lang="en-US" dirty="0"/>
          </a:p>
          <a:p>
            <a:r>
              <a:rPr lang="en-US" dirty="0"/>
              <a:t>Now, if you have a </a:t>
            </a:r>
            <a:r>
              <a:rPr lang="en-US" b="1" dirty="0"/>
              <a:t>small aperture</a:t>
            </a:r>
            <a:r>
              <a:rPr lang="en-US" dirty="0"/>
              <a:t>, the plane wave goes down to the opening. Because you have multiple yellow sources across that aperture, and each yellow source is treated as an </a:t>
            </a:r>
            <a:r>
              <a:rPr lang="en-US" b="1" dirty="0"/>
              <a:t>individual point source</a:t>
            </a:r>
            <a:r>
              <a:rPr lang="en-US" dirty="0"/>
              <a:t> vibrating out sound or light, you observe </a:t>
            </a:r>
            <a:r>
              <a:rPr lang="en-US" b="1" dirty="0"/>
              <a:t>diffraction</a:t>
            </a:r>
            <a:r>
              <a:rPr lang="en-US" dirty="0"/>
              <a:t>. The light or sound will no longer go perfectly straight; it will </a:t>
            </a:r>
            <a:r>
              <a:rPr lang="en-US" b="1" dirty="0"/>
              <a:t>bend</a:t>
            </a:r>
            <a:r>
              <a:rPr lang="en-US" dirty="0"/>
              <a:t> around the edges—turn around, so to speak.</a:t>
            </a:r>
          </a:p>
          <a:p>
            <a:r>
              <a:rPr lang="en-US" dirty="0"/>
              <a:t>If you have </a:t>
            </a:r>
            <a:r>
              <a:rPr lang="en-US" b="1" dirty="0"/>
              <a:t>two slits</a:t>
            </a:r>
            <a:r>
              <a:rPr lang="en-US" dirty="0"/>
              <a:t>, the waves from the two openings will </a:t>
            </a:r>
            <a:r>
              <a:rPr lang="en-US" b="1" dirty="0"/>
              <a:t>interfere</a:t>
            </a:r>
            <a:r>
              <a:rPr lang="en-US" dirty="0"/>
              <a:t> due to phase differences. At some points the two spherical waves—one from here and one from the other opening—will add </a:t>
            </a:r>
            <a:r>
              <a:rPr lang="en-US" b="1" dirty="0"/>
              <a:t>constructively</a:t>
            </a:r>
            <a:r>
              <a:rPr lang="en-US" dirty="0"/>
              <a:t>; at other points they will </a:t>
            </a:r>
            <a:r>
              <a:rPr lang="en-US" b="1" dirty="0"/>
              <a:t>cancel</a:t>
            </a:r>
            <a:r>
              <a:rPr lang="en-US" dirty="0"/>
              <a:t>. If you place a screen there, you will observe </a:t>
            </a:r>
            <a:r>
              <a:rPr lang="en-US" b="1" dirty="0"/>
              <a:t>bright and dark strips</a:t>
            </a:r>
            <a:r>
              <a:rPr lang="en-US" dirty="0"/>
              <a:t>. This is interference.</a:t>
            </a:r>
          </a:p>
          <a:p>
            <a:endParaRPr lang="en-US" dirty="0"/>
          </a:p>
          <a:p>
            <a:r>
              <a:rPr lang="en-US" dirty="0"/>
              <a:t>The </a:t>
            </a:r>
            <a:r>
              <a:rPr lang="en-US" b="1" dirty="0"/>
              <a:t>reflection</a:t>
            </a:r>
            <a:r>
              <a:rPr lang="en-US" dirty="0"/>
              <a:t>, the </a:t>
            </a:r>
            <a:r>
              <a:rPr lang="en-US" b="1" dirty="0"/>
              <a:t>refraction</a:t>
            </a:r>
            <a:r>
              <a:rPr lang="en-US" dirty="0"/>
              <a:t>, and many old optical or ultrasonic phenomena can be explained similarly. You have a plane wave here; the wave is incident at a surface. At the surface, you again treat it with </a:t>
            </a:r>
            <a:r>
              <a:rPr lang="en-US" b="1" dirty="0"/>
              <a:t>Huygens’ sources</a:t>
            </a:r>
            <a:r>
              <a:rPr lang="en-US" dirty="0"/>
              <a:t>. Depending on the location, this point is hit earlier and its secondary spherical wave is generated in this direction; that point is hit later and its spherical wave has a smaller extent. The </a:t>
            </a:r>
            <a:r>
              <a:rPr lang="en-US" b="1" dirty="0"/>
              <a:t>envelope</a:t>
            </a:r>
            <a:r>
              <a:rPr lang="en-US" dirty="0"/>
              <a:t> will be defined by straight lines—like </a:t>
            </a:r>
            <a:r>
              <a:rPr lang="en-US" b="1" dirty="0"/>
              <a:t>plane fronts</a:t>
            </a:r>
            <a:r>
              <a:rPr lang="en-US" dirty="0"/>
              <a:t>—depending on the </a:t>
            </a:r>
            <a:r>
              <a:rPr lang="en-US" b="1" dirty="0"/>
              <a:t>speed of sound or light</a:t>
            </a:r>
            <a:r>
              <a:rPr lang="en-US" dirty="0"/>
              <a:t> in the two media, the </a:t>
            </a:r>
            <a:r>
              <a:rPr lang="en-US" b="1" dirty="0"/>
              <a:t>relative speed</a:t>
            </a:r>
            <a:r>
              <a:rPr lang="en-US" dirty="0"/>
              <a:t> in the two media. You will see the </a:t>
            </a:r>
            <a:r>
              <a:rPr lang="en-US" b="1" dirty="0"/>
              <a:t>transmitted beam</a:t>
            </a:r>
            <a:r>
              <a:rPr lang="en-US" dirty="0"/>
              <a:t> change direction. The direction change is determined by the relative speeds of the wave in the first and second medium. This explains a lot of wave phenomena—very cool.</a:t>
            </a:r>
          </a:p>
        </p:txBody>
      </p:sp>
      <p:sp>
        <p:nvSpPr>
          <p:cNvPr id="4" name="Slide Number Placeholder 3"/>
          <p:cNvSpPr>
            <a:spLocks noGrp="1"/>
          </p:cNvSpPr>
          <p:nvPr>
            <p:ph type="sldNum" sz="quarter" idx="5"/>
          </p:nvPr>
        </p:nvSpPr>
        <p:spPr/>
        <p:txBody>
          <a:bodyPr/>
          <a:lstStyle/>
          <a:p>
            <a:fld id="{9F30534E-9FB8-46AE-8E3B-5675B268AE6A}" type="slidenum">
              <a:rPr lang="en-US" smtClean="0"/>
              <a:pPr/>
              <a:t>11</a:t>
            </a:fld>
            <a:endParaRPr lang="en-US"/>
          </a:p>
        </p:txBody>
      </p:sp>
    </p:spTree>
    <p:extLst>
      <p:ext uri="{BB962C8B-B14F-4D97-AF65-F5344CB8AC3E}">
        <p14:creationId xmlns:p14="http://schemas.microsoft.com/office/powerpoint/2010/main" val="1866620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this example—an </a:t>
            </a:r>
            <a:r>
              <a:rPr lang="en-US" b="1" dirty="0"/>
              <a:t>ultrasonic transducer array</a:t>
            </a:r>
            <a:r>
              <a:rPr lang="en-US" dirty="0"/>
              <a:t> shown here inside the blue box. If you have a beam that is focused toward a certain direction, it shines in a specific mode, and you will have a </a:t>
            </a:r>
            <a:r>
              <a:rPr lang="en-US" b="1" dirty="0"/>
              <a:t>wavefront</a:t>
            </a:r>
            <a:r>
              <a:rPr lang="en-US" dirty="0"/>
              <a:t> forming within that blue region. So, what happens to the wave? Essentially, it behaves as if that entire front of energy is moving outward through the medium.</a:t>
            </a:r>
          </a:p>
          <a:p>
            <a:endParaRPr lang="en-US" dirty="0"/>
          </a:p>
          <a:p>
            <a:r>
              <a:rPr lang="en-US" dirty="0"/>
              <a:t>But here, instead of a continuous wavefront, we use a </a:t>
            </a:r>
            <a:r>
              <a:rPr lang="en-US" b="1" dirty="0"/>
              <a:t>two-dimensional acoustic transducer</a:t>
            </a:r>
            <a:r>
              <a:rPr lang="en-US" dirty="0"/>
              <a:t> to recreate that same wave behavior. In other words, we can replace the natural wavefront with this </a:t>
            </a:r>
            <a:r>
              <a:rPr lang="en-US" b="1" dirty="0"/>
              <a:t>2D transducer array</a:t>
            </a:r>
            <a:r>
              <a:rPr lang="en-US" dirty="0"/>
              <a:t>. By doing so, we can electronically control each element in the array to operate exactly the way the original wavefront would. This means that the two-dimensional transducer can </a:t>
            </a:r>
            <a:r>
              <a:rPr lang="en-US" b="1" dirty="0"/>
              <a:t>emulate the same effect</a:t>
            </a:r>
            <a:r>
              <a:rPr lang="en-US" dirty="0"/>
              <a:t> as the real wave field.</a:t>
            </a:r>
          </a:p>
          <a:p>
            <a:endParaRPr lang="en-US" dirty="0"/>
          </a:p>
          <a:p>
            <a:r>
              <a:rPr lang="en-US" dirty="0"/>
              <a:t>With this approach, we can do the same kinds of operations—</a:t>
            </a:r>
            <a:r>
              <a:rPr lang="en-US" b="1" dirty="0"/>
              <a:t>focusing</a:t>
            </a:r>
            <a:r>
              <a:rPr lang="en-US" dirty="0"/>
              <a:t>, </a:t>
            </a:r>
            <a:r>
              <a:rPr lang="en-US" b="1" dirty="0"/>
              <a:t>scanning</a:t>
            </a:r>
            <a:r>
              <a:rPr lang="en-US" dirty="0"/>
              <a:t>, and steering the beam—with great flexibility. As long as each individual transducer element is driven properly, the array can reproduce the correct wave behavior. This is how we visualize and control wave propagation in a precise, programmable way.</a:t>
            </a:r>
          </a:p>
        </p:txBody>
      </p:sp>
      <p:sp>
        <p:nvSpPr>
          <p:cNvPr id="4" name="Slide Number Placeholder 3"/>
          <p:cNvSpPr>
            <a:spLocks noGrp="1"/>
          </p:cNvSpPr>
          <p:nvPr>
            <p:ph type="sldNum" sz="quarter" idx="5"/>
          </p:nvPr>
        </p:nvSpPr>
        <p:spPr/>
        <p:txBody>
          <a:bodyPr/>
          <a:lstStyle/>
          <a:p>
            <a:fld id="{9F30534E-9FB8-46AE-8E3B-5675B268AE6A}" type="slidenum">
              <a:rPr lang="en-US" smtClean="0"/>
              <a:pPr/>
              <a:t>12</a:t>
            </a:fld>
            <a:endParaRPr lang="en-US"/>
          </a:p>
        </p:txBody>
      </p:sp>
    </p:spTree>
    <p:extLst>
      <p:ext uri="{BB962C8B-B14F-4D97-AF65-F5344CB8AC3E}">
        <p14:creationId xmlns:p14="http://schemas.microsoft.com/office/powerpoint/2010/main" val="751378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make this clearer using a </a:t>
            </a:r>
            <a:r>
              <a:rPr lang="en-US" b="1" dirty="0"/>
              <a:t>linear phased array</a:t>
            </a:r>
            <a:r>
              <a:rPr lang="en-US" dirty="0"/>
              <a:t> example. If you fire all the pulses </a:t>
            </a:r>
            <a:r>
              <a:rPr lang="en-US" b="1" dirty="0"/>
              <a:t>at the same time</a:t>
            </a:r>
            <a:r>
              <a:rPr lang="en-US" dirty="0"/>
              <a:t>, all the elements are activated together, and the ultrasound beam travels </a:t>
            </a:r>
            <a:r>
              <a:rPr lang="en-US" b="1" dirty="0"/>
              <a:t>straight ahead</a:t>
            </a:r>
            <a:r>
              <a:rPr lang="en-US" dirty="0"/>
              <a:t> in one direction.</a:t>
            </a:r>
          </a:p>
          <a:p>
            <a:endParaRPr lang="en-US" dirty="0"/>
          </a:p>
          <a:p>
            <a:r>
              <a:rPr lang="en-US" dirty="0"/>
              <a:t>However, if you adjust the </a:t>
            </a:r>
            <a:r>
              <a:rPr lang="en-US" b="1" dirty="0"/>
              <a:t>timing slightly</a:t>
            </a:r>
            <a:r>
              <a:rPr lang="en-US" dirty="0"/>
              <a:t>, you can shape the beam. For instance, if you fire </a:t>
            </a:r>
            <a:r>
              <a:rPr lang="en-US" b="1" dirty="0"/>
              <a:t>elements 1 and 5</a:t>
            </a:r>
            <a:r>
              <a:rPr lang="en-US" dirty="0"/>
              <a:t> a little earlier, as shown on the time axis here, where this point is </a:t>
            </a:r>
            <a:r>
              <a:rPr lang="en-US" b="1" dirty="0"/>
              <a:t>time zero</a:t>
            </a:r>
            <a:r>
              <a:rPr lang="en-US" dirty="0"/>
              <a:t>, and then fire the others with slight delays, you create </a:t>
            </a:r>
            <a:r>
              <a:rPr lang="en-US" b="1" dirty="0"/>
              <a:t>different wavefronts</a:t>
            </a:r>
            <a:r>
              <a:rPr lang="en-US" dirty="0"/>
              <a:t> that add up. At first, two spherical waves are generated from elements 1 and 5. Then, a bit later, </a:t>
            </a:r>
            <a:r>
              <a:rPr lang="en-US" b="1" dirty="0"/>
              <a:t>elements 2 and 4</a:t>
            </a:r>
            <a:r>
              <a:rPr lang="en-US" dirty="0"/>
              <a:t> emit their waves, and finally, the </a:t>
            </a:r>
            <a:r>
              <a:rPr lang="en-US" b="1" dirty="0"/>
              <a:t>central element</a:t>
            </a:r>
            <a:r>
              <a:rPr lang="en-US" dirty="0"/>
              <a:t> fires last. When all these small wavelets combine, they form a </a:t>
            </a:r>
            <a:r>
              <a:rPr lang="en-US" b="1" dirty="0"/>
              <a:t>curved wavefront</a:t>
            </a:r>
            <a:r>
              <a:rPr lang="en-US" dirty="0"/>
              <a:t>, producing a focused ultrasound field downward, with the </a:t>
            </a:r>
            <a:r>
              <a:rPr lang="en-US" b="1" dirty="0"/>
              <a:t>focal spot</a:t>
            </a:r>
            <a:r>
              <a:rPr lang="en-US" dirty="0"/>
              <a:t> located here.</a:t>
            </a:r>
          </a:p>
          <a:p>
            <a:endParaRPr lang="en-US" dirty="0"/>
          </a:p>
          <a:p>
            <a:r>
              <a:rPr lang="en-US" dirty="0"/>
              <a:t>Now, the distance of this focus—how deep it forms from the transducer surface—</a:t>
            </a:r>
            <a:r>
              <a:rPr lang="en-US" b="1" dirty="0"/>
              <a:t>depends on the relative time delays</a:t>
            </a:r>
            <a:r>
              <a:rPr lang="en-US" dirty="0"/>
              <a:t> between the elements. If you apply the delay more gradually, the focus will form </a:t>
            </a:r>
            <a:r>
              <a:rPr lang="en-US" b="1" dirty="0"/>
              <a:t>more deeply.</a:t>
            </a:r>
            <a:r>
              <a:rPr lang="en-US" dirty="0"/>
              <a:t> By changing the delay pattern, you can also </a:t>
            </a:r>
            <a:r>
              <a:rPr lang="en-US" b="1" dirty="0"/>
              <a:t>tilt the beam</a:t>
            </a:r>
            <a:r>
              <a:rPr lang="en-US" dirty="0"/>
              <a:t>—to the left-hand side or the right-hand side—by linearly shifting the delay across elements. This gives you complete </a:t>
            </a:r>
            <a:r>
              <a:rPr lang="en-US" b="1" dirty="0"/>
              <a:t>flexibility</a:t>
            </a:r>
            <a:r>
              <a:rPr lang="en-US" dirty="0"/>
              <a:t> in how you steer and focus the beam.</a:t>
            </a:r>
          </a:p>
          <a:p>
            <a:endParaRPr lang="en-US" dirty="0"/>
          </a:p>
          <a:p>
            <a:r>
              <a:rPr lang="en-US" dirty="0"/>
              <a:t>The essential idea here follows </a:t>
            </a:r>
            <a:r>
              <a:rPr lang="en-US" b="1" dirty="0"/>
              <a:t>Huygens’ principle</a:t>
            </a:r>
            <a:r>
              <a:rPr lang="en-US" dirty="0"/>
              <a:t>—each element acts as an individual source, generating its own waveform with a controlled </a:t>
            </a:r>
            <a:r>
              <a:rPr lang="en-US" b="1" dirty="0"/>
              <a:t>relative phase</a:t>
            </a:r>
            <a:r>
              <a:rPr lang="en-US" dirty="0"/>
              <a:t>. By adjusting the phase and timing, you can create different acoustic or optical effects. This is how beam steering and dynamic focusing are achieved in a phased array.</a:t>
            </a:r>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13</a:t>
            </a:fld>
            <a:endParaRPr lang="en-US"/>
          </a:p>
        </p:txBody>
      </p:sp>
    </p:spTree>
    <p:extLst>
      <p:ext uri="{BB962C8B-B14F-4D97-AF65-F5344CB8AC3E}">
        <p14:creationId xmlns:p14="http://schemas.microsoft.com/office/powerpoint/2010/main" val="14159264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this is a </a:t>
            </a:r>
            <a:r>
              <a:rPr lang="en-US" b="1" dirty="0"/>
              <a:t>phased array</a:t>
            </a:r>
            <a:r>
              <a:rPr lang="en-US" dirty="0"/>
              <a:t>, and you can extend the same concept to the </a:t>
            </a:r>
            <a:r>
              <a:rPr lang="en-US" b="1" dirty="0"/>
              <a:t>two-dimensional case</a:t>
            </a:r>
            <a:r>
              <a:rPr lang="en-US" dirty="0"/>
              <a:t>. Instead of having one line of elements, you now have a grid—a </a:t>
            </a:r>
            <a:r>
              <a:rPr lang="en-US" b="1" dirty="0"/>
              <a:t>2D array</a:t>
            </a:r>
            <a:r>
              <a:rPr lang="en-US" dirty="0"/>
              <a:t> of transducer elements.</a:t>
            </a:r>
          </a:p>
          <a:p>
            <a:endParaRPr lang="en-US" dirty="0"/>
          </a:p>
          <a:p>
            <a:r>
              <a:rPr lang="en-US" dirty="0"/>
              <a:t>By controlling the phase and timing in two dimensions, you can purposely focus </a:t>
            </a:r>
            <a:r>
              <a:rPr lang="en-US" b="1" dirty="0"/>
              <a:t>along the principal axis</a:t>
            </a:r>
            <a:r>
              <a:rPr lang="en-US" dirty="0"/>
              <a:t>, or you can steer the beam </a:t>
            </a:r>
            <a:r>
              <a:rPr lang="en-US" b="1" dirty="0"/>
              <a:t>left, right, up, or down</a:t>
            </a:r>
            <a:r>
              <a:rPr lang="en-US" dirty="0"/>
              <a:t>—even in a </a:t>
            </a:r>
            <a:r>
              <a:rPr lang="en-US" b="1" dirty="0"/>
              <a:t>circular pattern</a:t>
            </a:r>
            <a:r>
              <a:rPr lang="en-US" dirty="0"/>
              <a:t> if you wish. This allows for </a:t>
            </a:r>
            <a:r>
              <a:rPr lang="en-US" b="1" dirty="0"/>
              <a:t>electronic focusing and beam steering</a:t>
            </a:r>
            <a:r>
              <a:rPr lang="en-US" dirty="0"/>
              <a:t> in both dimensions, giving you precise control over the acoustic field.</a:t>
            </a:r>
          </a:p>
          <a:p>
            <a:endParaRPr lang="en-US" dirty="0"/>
          </a:p>
          <a:p>
            <a:r>
              <a:rPr lang="en-US" dirty="0"/>
              <a:t>So, in summary, the 2D phased array operates the same way as the 1D version but adds another level of control. It enables full 3D imaging capabilities, higher flexibility, and more advanced ultrasound applications.</a:t>
            </a:r>
          </a:p>
        </p:txBody>
      </p:sp>
      <p:sp>
        <p:nvSpPr>
          <p:cNvPr id="4" name="Slide Number Placeholder 3"/>
          <p:cNvSpPr>
            <a:spLocks noGrp="1"/>
          </p:cNvSpPr>
          <p:nvPr>
            <p:ph type="sldNum" sz="quarter" idx="5"/>
          </p:nvPr>
        </p:nvSpPr>
        <p:spPr/>
        <p:txBody>
          <a:bodyPr/>
          <a:lstStyle/>
          <a:p>
            <a:fld id="{9F30534E-9FB8-46AE-8E3B-5675B268AE6A}" type="slidenum">
              <a:rPr lang="en-US" smtClean="0"/>
              <a:pPr/>
              <a:t>14</a:t>
            </a:fld>
            <a:endParaRPr lang="en-US"/>
          </a:p>
        </p:txBody>
      </p:sp>
    </p:spTree>
    <p:extLst>
      <p:ext uri="{BB962C8B-B14F-4D97-AF65-F5344CB8AC3E}">
        <p14:creationId xmlns:p14="http://schemas.microsoft.com/office/powerpoint/2010/main" val="1851951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the </a:t>
            </a:r>
            <a:r>
              <a:rPr lang="en-US" b="1" dirty="0"/>
              <a:t>annular array</a:t>
            </a:r>
            <a:r>
              <a:rPr lang="en-US" dirty="0"/>
              <a:t>. You can make the ultrasound beam </a:t>
            </a:r>
            <a:r>
              <a:rPr lang="en-US" b="1" dirty="0"/>
              <a:t>radially symmetric</a:t>
            </a:r>
            <a:r>
              <a:rPr lang="en-US" dirty="0"/>
              <a:t>, or what we sometimes call </a:t>
            </a:r>
            <a:r>
              <a:rPr lang="en-US" b="1" dirty="0" err="1"/>
              <a:t>recirculately</a:t>
            </a:r>
            <a:r>
              <a:rPr lang="en-US" b="1" dirty="0"/>
              <a:t> symmetric</a:t>
            </a:r>
            <a:r>
              <a:rPr lang="en-US" dirty="0"/>
              <a:t>. Basically, you can design a </a:t>
            </a:r>
            <a:r>
              <a:rPr lang="en-US" b="1" dirty="0"/>
              <a:t>circular symmetric arrangement</a:t>
            </a:r>
            <a:r>
              <a:rPr lang="en-US" dirty="0"/>
              <a:t> of piezoelectric elements, like the one shown here. With this type of array, you cannot do circular scanning—because it’s already circularly symmetric—but you can focus </a:t>
            </a:r>
            <a:r>
              <a:rPr lang="en-US" b="1" dirty="0"/>
              <a:t>along the principal direction</a:t>
            </a:r>
            <a:r>
              <a:rPr lang="en-US" dirty="0"/>
              <a:t>.</a:t>
            </a:r>
          </a:p>
          <a:p>
            <a:endParaRPr lang="en-US" dirty="0"/>
          </a:p>
          <a:p>
            <a:r>
              <a:rPr lang="en-US" dirty="0"/>
              <a:t>The advantage is that you can </a:t>
            </a:r>
            <a:r>
              <a:rPr lang="en-US" b="1" dirty="0"/>
              <a:t>control the focal distance</a:t>
            </a:r>
            <a:r>
              <a:rPr lang="en-US" dirty="0"/>
              <a:t> very easily. You can make the focus point closer or farther, depending on the time delay and how you drive those circular rings. So you can adjust the </a:t>
            </a:r>
            <a:r>
              <a:rPr lang="en-US" b="1" dirty="0"/>
              <a:t>focal distance</a:t>
            </a:r>
            <a:r>
              <a:rPr lang="en-US" dirty="0"/>
              <a:t> to be small or large. That’s something you can easily do with this annular array structure.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15</a:t>
            </a:fld>
            <a:endParaRPr lang="en-US"/>
          </a:p>
        </p:txBody>
      </p:sp>
    </p:spTree>
    <p:extLst>
      <p:ext uri="{BB962C8B-B14F-4D97-AF65-F5344CB8AC3E}">
        <p14:creationId xmlns:p14="http://schemas.microsoft.com/office/powerpoint/2010/main" val="21873627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a:t>
            </a:r>
            <a:r>
              <a:rPr lang="en-US" b="1" dirty="0"/>
              <a:t>beam-forming</a:t>
            </a:r>
            <a:r>
              <a:rPr lang="en-US" dirty="0"/>
              <a:t> idea is that you introduce </a:t>
            </a:r>
            <a:r>
              <a:rPr lang="en-US" b="1" dirty="0"/>
              <a:t>time delays</a:t>
            </a:r>
            <a:r>
              <a:rPr lang="en-US" dirty="0"/>
              <a:t> across the array. Imagine you have </a:t>
            </a:r>
            <a:r>
              <a:rPr lang="en-US" b="1" dirty="0"/>
              <a:t>scatterers</a:t>
            </a:r>
            <a:r>
              <a:rPr lang="en-US" dirty="0"/>
              <a:t> located at different positions, labeled </a:t>
            </a:r>
            <a:r>
              <a:rPr lang="en-US" b="1" dirty="0"/>
              <a:t>E1</a:t>
            </a:r>
            <a:r>
              <a:rPr lang="en-US" dirty="0"/>
              <a:t>, </a:t>
            </a:r>
            <a:r>
              <a:rPr lang="en-US" b="1" dirty="0"/>
              <a:t>E2</a:t>
            </a:r>
            <a:r>
              <a:rPr lang="en-US" dirty="0"/>
              <a:t>, and </a:t>
            </a:r>
            <a:r>
              <a:rPr lang="en-US" b="1" dirty="0"/>
              <a:t>E3</a:t>
            </a:r>
            <a:r>
              <a:rPr lang="en-US" dirty="0"/>
              <a:t>. These are the echoes or signals you receive from different points inside the tissue.</a:t>
            </a:r>
          </a:p>
          <a:p>
            <a:endParaRPr lang="en-US" dirty="0"/>
          </a:p>
          <a:p>
            <a:r>
              <a:rPr lang="en-US" dirty="0"/>
              <a:t>On the receiver side, you receive all these signals and keep </a:t>
            </a:r>
            <a:r>
              <a:rPr lang="en-US" b="1" dirty="0"/>
              <a:t>guiding</a:t>
            </a:r>
            <a:r>
              <a:rPr lang="en-US" dirty="0"/>
              <a:t> or aligning them properly. If you add those signals together—but with </a:t>
            </a:r>
            <a:r>
              <a:rPr lang="en-US" b="1" dirty="0"/>
              <a:t>individual delays</a:t>
            </a:r>
            <a:r>
              <a:rPr lang="en-US" dirty="0"/>
              <a:t> as shown here—you can make them sum </a:t>
            </a:r>
            <a:r>
              <a:rPr lang="en-US" b="1" dirty="0"/>
              <a:t>coherently</a:t>
            </a:r>
            <a:r>
              <a:rPr lang="en-US" dirty="0"/>
              <a:t>. The tall bars in the diagram indicate a </a:t>
            </a:r>
            <a:r>
              <a:rPr lang="en-US" b="1" dirty="0"/>
              <a:t>larger time delay</a:t>
            </a:r>
            <a:r>
              <a:rPr lang="en-US" dirty="0"/>
              <a:t>. Different modulations of these delays determine which echo signal you want to detect.</a:t>
            </a:r>
          </a:p>
          <a:p>
            <a:endParaRPr lang="en-US" dirty="0"/>
          </a:p>
          <a:p>
            <a:r>
              <a:rPr lang="en-US" dirty="0"/>
              <a:t>At this location, the </a:t>
            </a:r>
            <a:r>
              <a:rPr lang="en-US" b="1" dirty="0"/>
              <a:t>phase difference</a:t>
            </a:r>
            <a:r>
              <a:rPr lang="en-US" dirty="0"/>
              <a:t> between the central element and the peripheral elements will be large, so the </a:t>
            </a:r>
            <a:r>
              <a:rPr lang="en-US" b="1" dirty="0"/>
              <a:t>relative delay</a:t>
            </a:r>
            <a:r>
              <a:rPr lang="en-US" dirty="0"/>
              <a:t> will be large too. You take the signal from the central channel and keep it. Then, you take the signal from the outer element—it takes a longer time for the echo to reach that peripheral element. That longer time becomes the </a:t>
            </a:r>
            <a:r>
              <a:rPr lang="en-US" b="1" dirty="0"/>
              <a:t>time delay</a:t>
            </a:r>
            <a:r>
              <a:rPr lang="en-US" dirty="0"/>
              <a:t>.</a:t>
            </a:r>
          </a:p>
          <a:p>
            <a:endParaRPr lang="en-US" dirty="0"/>
          </a:p>
          <a:p>
            <a:r>
              <a:rPr lang="en-US" dirty="0"/>
              <a:t>You add all the signals together, each with its own individualized time delay. When the time delays are properly distributed like this, and you add the five signals together, you form a </a:t>
            </a:r>
            <a:r>
              <a:rPr lang="en-US" b="1" dirty="0"/>
              <a:t>strong echo</a:t>
            </a:r>
            <a:r>
              <a:rPr lang="en-US" dirty="0"/>
              <a:t>—for example, for echo one. But if you use a </a:t>
            </a:r>
            <a:r>
              <a:rPr lang="en-US" b="1" dirty="0"/>
              <a:t>uniform time delay</a:t>
            </a:r>
            <a:r>
              <a:rPr lang="en-US" dirty="0"/>
              <a:t> for all, you are focusing to infinity—that’s a remote point. So, by changing the distribution of time delays, you can guide coherent echoes at different depths.</a:t>
            </a:r>
          </a:p>
          <a:p>
            <a:endParaRPr lang="en-US" dirty="0"/>
          </a:p>
          <a:p>
            <a:r>
              <a:rPr lang="en-US" dirty="0"/>
              <a:t>This is the basic </a:t>
            </a:r>
            <a:r>
              <a:rPr lang="en-US" b="1" dirty="0"/>
              <a:t>beam-forming idea</a:t>
            </a:r>
            <a:r>
              <a:rPr lang="en-US" dirty="0"/>
              <a:t>. And of course, </a:t>
            </a:r>
            <a:r>
              <a:rPr lang="en-US" b="1" dirty="0"/>
              <a:t>scanning and beam forming</a:t>
            </a:r>
            <a:r>
              <a:rPr lang="en-US" dirty="0"/>
              <a:t> can be combined to achieve the </a:t>
            </a:r>
            <a:r>
              <a:rPr lang="en-US" b="1" dirty="0"/>
              <a:t>best image quality</a:t>
            </a:r>
            <a:r>
              <a:rPr lang="en-US" dirty="0"/>
              <a:t> and overall performance.</a:t>
            </a:r>
          </a:p>
        </p:txBody>
      </p:sp>
      <p:sp>
        <p:nvSpPr>
          <p:cNvPr id="4" name="Slide Number Placeholder 3"/>
          <p:cNvSpPr>
            <a:spLocks noGrp="1"/>
          </p:cNvSpPr>
          <p:nvPr>
            <p:ph type="sldNum" sz="quarter" idx="5"/>
          </p:nvPr>
        </p:nvSpPr>
        <p:spPr/>
        <p:txBody>
          <a:bodyPr/>
          <a:lstStyle/>
          <a:p>
            <a:fld id="{9F30534E-9FB8-46AE-8E3B-5675B268AE6A}" type="slidenum">
              <a:rPr lang="en-US" smtClean="0"/>
              <a:pPr/>
              <a:t>16</a:t>
            </a:fld>
            <a:endParaRPr lang="en-US"/>
          </a:p>
        </p:txBody>
      </p:sp>
    </p:spTree>
    <p:extLst>
      <p:ext uri="{BB962C8B-B14F-4D97-AF65-F5344CB8AC3E}">
        <p14:creationId xmlns:p14="http://schemas.microsoft.com/office/powerpoint/2010/main" val="1937764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 me just copy this figure to help explain the idea. This shows a </a:t>
            </a:r>
            <a:r>
              <a:rPr lang="en-US" b="1" dirty="0"/>
              <a:t>one-dimensional ultrasound array</a:t>
            </a:r>
            <a:r>
              <a:rPr lang="en-US" dirty="0"/>
              <a:t>. If you use just this group of transducers, you can certainly do </a:t>
            </a:r>
            <a:r>
              <a:rPr lang="en-US" b="1" dirty="0"/>
              <a:t>beam forming</a:t>
            </a:r>
            <a:r>
              <a:rPr lang="en-US" dirty="0"/>
              <a:t>. You perform </a:t>
            </a:r>
            <a:r>
              <a:rPr lang="en-US" b="1" dirty="0"/>
              <a:t>focusing</a:t>
            </a:r>
            <a:r>
              <a:rPr lang="en-US" dirty="0"/>
              <a:t> in this way—based on the </a:t>
            </a:r>
            <a:r>
              <a:rPr lang="en-US" b="1" dirty="0"/>
              <a:t>relative time delays</a:t>
            </a:r>
            <a:r>
              <a:rPr lang="en-US" dirty="0"/>
              <a:t> across elements.</a:t>
            </a:r>
          </a:p>
          <a:p>
            <a:endParaRPr lang="en-US" dirty="0"/>
          </a:p>
          <a:p>
            <a:r>
              <a:rPr lang="en-US" dirty="0"/>
              <a:t>You can adjust the focus at a certain </a:t>
            </a:r>
            <a:r>
              <a:rPr lang="en-US" b="1" dirty="0"/>
              <a:t>depth</a:t>
            </a:r>
            <a:r>
              <a:rPr lang="en-US" dirty="0"/>
              <a:t>—from the transducer surface to the </a:t>
            </a:r>
            <a:r>
              <a:rPr lang="en-US" b="1" dirty="0"/>
              <a:t>focal plane</a:t>
            </a:r>
            <a:r>
              <a:rPr lang="en-US" dirty="0"/>
              <a:t>—and make the focus spot here. You receive signals mainly from this </a:t>
            </a:r>
            <a:r>
              <a:rPr lang="en-US" b="1" dirty="0"/>
              <a:t>region of interest</a:t>
            </a:r>
            <a:r>
              <a:rPr lang="en-US" dirty="0"/>
              <a:t>. Then, this group of signals can be </a:t>
            </a:r>
            <a:r>
              <a:rPr lang="en-US" b="1" dirty="0"/>
              <a:t>moved laterally</a:t>
            </a:r>
            <a:r>
              <a:rPr lang="en-US" dirty="0"/>
              <a:t>.</a:t>
            </a:r>
          </a:p>
          <a:p>
            <a:r>
              <a:rPr lang="en-US" dirty="0"/>
              <a:t>From left to right, you perform </a:t>
            </a:r>
            <a:r>
              <a:rPr lang="en-US" b="1" dirty="0"/>
              <a:t>scanning</a:t>
            </a:r>
            <a:r>
              <a:rPr lang="en-US" dirty="0"/>
              <a:t>—line by line—so you get information along each line. When you repeat this line-by-line process, you effectively build up a </a:t>
            </a:r>
            <a:r>
              <a:rPr lang="en-US" b="1" dirty="0"/>
              <a:t>two-dimensional image</a:t>
            </a:r>
            <a:r>
              <a:rPr lang="en-US" dirty="0"/>
              <a:t>.</a:t>
            </a:r>
          </a:p>
          <a:p>
            <a:endParaRPr lang="en-US" dirty="0"/>
          </a:p>
          <a:p>
            <a:r>
              <a:rPr lang="en-US" dirty="0"/>
              <a:t>So, in summary, with </a:t>
            </a:r>
            <a:r>
              <a:rPr lang="en-US" b="1" dirty="0"/>
              <a:t>beam forming,</a:t>
            </a:r>
            <a:r>
              <a:rPr lang="en-US" dirty="0"/>
              <a:t> you control how the echoes are added together in time, and with </a:t>
            </a:r>
            <a:r>
              <a:rPr lang="en-US" b="1" dirty="0"/>
              <a:t>scanning</a:t>
            </a:r>
            <a:r>
              <a:rPr lang="en-US" dirty="0"/>
              <a:t>, you move the beam position across the field. Together, they form the foundation of </a:t>
            </a:r>
            <a:r>
              <a:rPr lang="en-US" b="1" dirty="0"/>
              <a:t>modern ultrasound imaging</a:t>
            </a:r>
            <a:r>
              <a:rPr lang="en-US" dirty="0"/>
              <a:t>.</a:t>
            </a:r>
          </a:p>
        </p:txBody>
      </p:sp>
      <p:sp>
        <p:nvSpPr>
          <p:cNvPr id="4" name="Slide Number Placeholder 3"/>
          <p:cNvSpPr>
            <a:spLocks noGrp="1"/>
          </p:cNvSpPr>
          <p:nvPr>
            <p:ph type="sldNum" sz="quarter" idx="5"/>
          </p:nvPr>
        </p:nvSpPr>
        <p:spPr/>
        <p:txBody>
          <a:bodyPr/>
          <a:lstStyle/>
          <a:p>
            <a:fld id="{9F30534E-9FB8-46AE-8E3B-5675B268AE6A}" type="slidenum">
              <a:rPr lang="en-US" smtClean="0"/>
              <a:pPr/>
              <a:t>17</a:t>
            </a:fld>
            <a:endParaRPr lang="en-US"/>
          </a:p>
        </p:txBody>
      </p:sp>
    </p:spTree>
    <p:extLst>
      <p:ext uri="{BB962C8B-B14F-4D97-AF65-F5344CB8AC3E}">
        <p14:creationId xmlns:p14="http://schemas.microsoft.com/office/powerpoint/2010/main" val="25344092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connect the ideas we discussed earlier. You can sweep the ultrasound beam from </a:t>
            </a:r>
            <a:r>
              <a:rPr lang="en-US" b="1" dirty="0"/>
              <a:t>left to right</a:t>
            </a:r>
            <a:r>
              <a:rPr lang="en-US" dirty="0"/>
              <a:t>, and when you perform ultrasound imaging, you can use this sweeping approach to create what we call </a:t>
            </a:r>
            <a:r>
              <a:rPr lang="en-US" b="1" dirty="0"/>
              <a:t>compound imaging</a:t>
            </a:r>
            <a:r>
              <a:rPr lang="en-US" dirty="0"/>
              <a:t>. Using a </a:t>
            </a:r>
            <a:r>
              <a:rPr lang="en-US" b="1" dirty="0"/>
              <a:t>phased array transducer</a:t>
            </a:r>
            <a:r>
              <a:rPr lang="en-US" dirty="0"/>
              <a:t>, you can steer the ultrasound beams toward the left side, collect multiple image lines—each one similar to an A-mode line—and combine them to form a B-mode image over the region of interest. Then, you slightly change the beam angle and sweep across again, this time pointing the beams toward the right side.</a:t>
            </a:r>
          </a:p>
          <a:p>
            <a:endParaRPr lang="en-US" dirty="0"/>
          </a:p>
          <a:p>
            <a:r>
              <a:rPr lang="en-US" dirty="0"/>
              <a:t>What you get are </a:t>
            </a:r>
            <a:r>
              <a:rPr lang="en-US" b="1" dirty="0"/>
              <a:t>multiple images</a:t>
            </a:r>
            <a:r>
              <a:rPr lang="en-US" dirty="0"/>
              <a:t> of the same region, each captured from a different angle. When you combine or “add” these images together, you average the results across those angles. The benefit is that the underlying structures—like the organs or tissues—stay consistent across frames, but the </a:t>
            </a:r>
            <a:r>
              <a:rPr lang="en-US" b="1" dirty="0"/>
              <a:t>speckle noise</a:t>
            </a:r>
            <a:r>
              <a:rPr lang="en-US" dirty="0"/>
              <a:t> and random scattering patterns vary from one angle to another. When you sum them together, the random noise cancels out while the consistent features are reinforced, giving you a much </a:t>
            </a:r>
            <a:r>
              <a:rPr lang="en-US" b="1" dirty="0"/>
              <a:t>smoother, clearer image</a:t>
            </a:r>
            <a:r>
              <a:rPr lang="en-US" dirty="0"/>
              <a:t> with reduced artifacts.</a:t>
            </a:r>
          </a:p>
          <a:p>
            <a:endParaRPr lang="en-US" dirty="0"/>
          </a:p>
          <a:p>
            <a:r>
              <a:rPr lang="en-US" dirty="0"/>
              <a:t>So, this is what we call </a:t>
            </a:r>
            <a:r>
              <a:rPr lang="en-US" b="1" dirty="0"/>
              <a:t>compound imaging</a:t>
            </a:r>
            <a:r>
              <a:rPr lang="en-US" dirty="0"/>
              <a:t>. It’s essentially a noise reduction technique achieved by imaging the same region from multiple directions. The figure here shows how the image looks smoother, with far fewer speckles compared to a single acquisition. This method is similar in principle to </a:t>
            </a:r>
            <a:r>
              <a:rPr lang="en-US" b="1" dirty="0"/>
              <a:t>noise averaging</a:t>
            </a:r>
            <a:r>
              <a:rPr lang="en-US" dirty="0"/>
              <a:t> or </a:t>
            </a:r>
            <a:r>
              <a:rPr lang="en-US" b="1" dirty="0"/>
              <a:t>multi-angle integration</a:t>
            </a:r>
            <a:r>
              <a:rPr lang="en-US" dirty="0"/>
              <a:t>.</a:t>
            </a:r>
          </a:p>
          <a:p>
            <a:endParaRPr lang="en-US" dirty="0"/>
          </a:p>
          <a:p>
            <a:r>
              <a:rPr lang="en-US" dirty="0"/>
              <a:t>In short, this is another powerful way to perform ultrasound imaging—whether A-mode, B-mode, or C-mode—based on Huygens’ principle and the use of one- or two-dimensional transducer arrays. You can scan, focus, and form images in many flexible ways. So, read the </a:t>
            </a:r>
            <a:r>
              <a:rPr lang="en-US" b="1" dirty="0"/>
              <a:t>green textbook</a:t>
            </a:r>
            <a:r>
              <a:rPr lang="en-US" dirty="0"/>
              <a:t> carefully and make sure you understand these imaging principles. That completes the first part of this lecture.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18</a:t>
            </a:fld>
            <a:endParaRPr lang="en-US"/>
          </a:p>
        </p:txBody>
      </p:sp>
    </p:spTree>
    <p:extLst>
      <p:ext uri="{BB962C8B-B14F-4D97-AF65-F5344CB8AC3E}">
        <p14:creationId xmlns:p14="http://schemas.microsoft.com/office/powerpoint/2010/main" val="236739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part of this lecture focuses on </a:t>
            </a:r>
            <a:r>
              <a:rPr lang="en-US" b="1" dirty="0"/>
              <a:t>dynamic imaging</a:t>
            </a:r>
            <a:r>
              <a:rPr lang="en-US" dirty="0"/>
              <a:t>, particularly on how we measure </a:t>
            </a:r>
            <a:r>
              <a:rPr lang="en-US" b="1" dirty="0"/>
              <a:t>motion</a:t>
            </a:r>
            <a:r>
              <a:rPr lang="en-US" dirty="0"/>
              <a:t>, such as </a:t>
            </a:r>
            <a:r>
              <a:rPr lang="en-US" b="1" dirty="0"/>
              <a:t>blood flow velocity</a:t>
            </a:r>
            <a:r>
              <a:rPr lang="en-US" dirty="0"/>
              <a:t> or </a:t>
            </a:r>
            <a:r>
              <a:rPr lang="en-US" b="1" dirty="0"/>
              <a:t>heart wall movement</a:t>
            </a:r>
            <a:r>
              <a:rPr lang="en-US" dirty="0"/>
              <a:t>. To do this, we rely on the </a:t>
            </a:r>
            <a:r>
              <a:rPr lang="en-US" b="1" dirty="0"/>
              <a:t>Doppler effect</a:t>
            </a:r>
            <a:r>
              <a:rPr lang="en-US" dirty="0"/>
              <a:t>.</a:t>
            </a:r>
          </a:p>
          <a:p>
            <a:endParaRPr lang="en-US" dirty="0"/>
          </a:p>
          <a:p>
            <a:r>
              <a:rPr lang="en-US" dirty="0"/>
              <a:t>So, what exactly is the Doppler effect? It’s a physical principle that describes how the </a:t>
            </a:r>
            <a:r>
              <a:rPr lang="en-US" b="1" dirty="0"/>
              <a:t>observed frequency</a:t>
            </a:r>
            <a:r>
              <a:rPr lang="en-US" dirty="0"/>
              <a:t> of a wave changes when there is </a:t>
            </a:r>
            <a:r>
              <a:rPr lang="en-US" b="1" dirty="0"/>
              <a:t>relative motion</a:t>
            </a:r>
            <a:r>
              <a:rPr lang="en-US" dirty="0"/>
              <a:t> between the source and the observer. In ultrasound, this effect allows us to calculate how fast and in what direction blood is moving inside the body.</a:t>
            </a:r>
          </a:p>
        </p:txBody>
      </p:sp>
      <p:sp>
        <p:nvSpPr>
          <p:cNvPr id="4" name="Slide Number Placeholder 3"/>
          <p:cNvSpPr>
            <a:spLocks noGrp="1"/>
          </p:cNvSpPr>
          <p:nvPr>
            <p:ph type="sldNum" sz="quarter" idx="5"/>
          </p:nvPr>
        </p:nvSpPr>
        <p:spPr/>
        <p:txBody>
          <a:bodyPr/>
          <a:lstStyle/>
          <a:p>
            <a:fld id="{9F30534E-9FB8-46AE-8E3B-5675B268AE6A}" type="slidenum">
              <a:rPr lang="en-US" smtClean="0"/>
              <a:pPr/>
              <a:t>19</a:t>
            </a:fld>
            <a:endParaRPr lang="en-US"/>
          </a:p>
        </p:txBody>
      </p:sp>
    </p:spTree>
    <p:extLst>
      <p:ext uri="{BB962C8B-B14F-4D97-AF65-F5344CB8AC3E}">
        <p14:creationId xmlns:p14="http://schemas.microsoft.com/office/powerpoint/2010/main" val="192208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feel quite good today, moving into the second part of ultrasound imaging. After this lecture, we’ll teach the last imaging modality —optical imaging, in one lecture.</a:t>
            </a:r>
          </a:p>
          <a:p>
            <a:endParaRPr lang="en-US" dirty="0"/>
          </a:p>
          <a:p>
            <a:r>
              <a:rPr lang="en-US" dirty="0"/>
              <a:t>Now, we’ll follow the green textbook fairly closely. I strongly recommend that you read the chapter on ultrasound imaging — it’s about twenty-three pages long. If you read through the chapter carefully, you’ll have a very good understanding of everything we’re covering. I encourage you again to review or re-review that chapter, because it will really help you master today’s lecture.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642197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Here’s a simple cartoon that helps you visualize the concept. You’ve probably experienced the Doppler effect in everyday life. Imagine you’re standing at a train station. When the train comes </a:t>
            </a:r>
            <a:r>
              <a:rPr lang="en-US" b="1" dirty="0"/>
              <a:t>toward you</a:t>
            </a:r>
            <a:r>
              <a:rPr lang="en-US" dirty="0"/>
              <a:t>, the pitch of its whistle sounds </a:t>
            </a:r>
            <a:r>
              <a:rPr lang="en-US" b="1" dirty="0"/>
              <a:t>higher</a:t>
            </a:r>
            <a:r>
              <a:rPr lang="en-US" dirty="0"/>
              <a:t>. When the train moves </a:t>
            </a:r>
            <a:r>
              <a:rPr lang="en-US" b="1" dirty="0"/>
              <a:t>away</a:t>
            </a:r>
            <a:r>
              <a:rPr lang="en-US" dirty="0"/>
              <a:t>, the pitch sounds </a:t>
            </a:r>
            <a:r>
              <a:rPr lang="en-US" b="1" dirty="0"/>
              <a:t>lower</a:t>
            </a:r>
            <a:r>
              <a:rPr lang="en-US" dirty="0"/>
              <a:t>.</a:t>
            </a:r>
          </a:p>
          <a:p>
            <a:endParaRPr lang="en-US" dirty="0"/>
          </a:p>
          <a:p>
            <a:r>
              <a:rPr lang="en-US" dirty="0"/>
              <a:t>The same thing happens with the </a:t>
            </a:r>
            <a:r>
              <a:rPr lang="en-US" b="1" dirty="0"/>
              <a:t>siren of a police car</a:t>
            </a:r>
            <a:r>
              <a:rPr lang="en-US" dirty="0"/>
              <a:t>. When the car is moving toward you, the sound waves are compressed, giving you a </a:t>
            </a:r>
            <a:r>
              <a:rPr lang="en-US" b="1" dirty="0"/>
              <a:t>higher frequency</a:t>
            </a:r>
            <a:r>
              <a:rPr lang="en-US" dirty="0"/>
              <a:t> or a sharper tone. When the car moves away, the sound waves are stretched, and you perceive a </a:t>
            </a:r>
            <a:r>
              <a:rPr lang="en-US" b="1" dirty="0"/>
              <a:t>lower frequency</a:t>
            </a:r>
            <a:r>
              <a:rPr lang="en-US" dirty="0"/>
              <a:t>.</a:t>
            </a:r>
          </a:p>
          <a:p>
            <a:endParaRPr lang="en-US" dirty="0"/>
          </a:p>
          <a:p>
            <a:r>
              <a:rPr lang="en-US" dirty="0"/>
              <a:t>In other words, the </a:t>
            </a:r>
            <a:r>
              <a:rPr lang="en-US" b="1" dirty="0"/>
              <a:t>perceived frequency</a:t>
            </a:r>
            <a:r>
              <a:rPr lang="en-US" dirty="0"/>
              <a:t> depends directly on the </a:t>
            </a:r>
            <a:r>
              <a:rPr lang="en-US" b="1" dirty="0"/>
              <a:t>relative velocity</a:t>
            </a:r>
            <a:r>
              <a:rPr lang="en-US" dirty="0"/>
              <a:t> between the sound source and the observer. This change in frequency with motion is the </a:t>
            </a:r>
            <a:r>
              <a:rPr lang="en-US" b="1" dirty="0"/>
              <a:t>Doppler effect</a:t>
            </a:r>
            <a:r>
              <a:rPr lang="en-US" dirty="0"/>
              <a:t>, and it forms the physical foundation for </a:t>
            </a:r>
            <a:r>
              <a:rPr lang="en-US" b="1" dirty="0"/>
              <a:t>Doppler ultrasound imaging</a:t>
            </a:r>
            <a:r>
              <a:rPr lang="en-US" dirty="0"/>
              <a:t>, where we measure blood flow speed and direction inside the body.</a:t>
            </a:r>
          </a:p>
        </p:txBody>
      </p:sp>
      <p:sp>
        <p:nvSpPr>
          <p:cNvPr id="4" name="Slide Number Placeholder 3"/>
          <p:cNvSpPr>
            <a:spLocks noGrp="1"/>
          </p:cNvSpPr>
          <p:nvPr>
            <p:ph type="sldNum" sz="quarter" idx="5"/>
          </p:nvPr>
        </p:nvSpPr>
        <p:spPr/>
        <p:txBody>
          <a:bodyPr/>
          <a:lstStyle/>
          <a:p>
            <a:fld id="{9F30534E-9FB8-46AE-8E3B-5675B268AE6A}" type="slidenum">
              <a:rPr lang="en-US" smtClean="0"/>
              <a:pPr/>
              <a:t>20</a:t>
            </a:fld>
            <a:endParaRPr lang="en-US"/>
          </a:p>
        </p:txBody>
      </p:sp>
    </p:spTree>
    <p:extLst>
      <p:ext uri="{BB962C8B-B14F-4D97-AF65-F5344CB8AC3E}">
        <p14:creationId xmlns:p14="http://schemas.microsoft.com/office/powerpoint/2010/main" val="26190449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in your textbook, you have this diagram that shows how the </a:t>
            </a:r>
            <a:r>
              <a:rPr lang="en-US" b="1" dirty="0"/>
              <a:t>Doppler shift</a:t>
            </a:r>
            <a:r>
              <a:rPr lang="en-US" dirty="0"/>
              <a:t> occurs in flowing blood. Here, we are looking at a small vessel with red blood cells moving inside. The transducer sends ultrasound energy toward the blood vessel wall or directly into the blood stream. The wall or the moving red blood cells reflect the ultrasound energy back to the transducer.</a:t>
            </a:r>
          </a:p>
          <a:p>
            <a:endParaRPr lang="en-US" dirty="0"/>
          </a:p>
          <a:p>
            <a:r>
              <a:rPr lang="en-US" dirty="0"/>
              <a:t>If the wall or blood cells were perfectly stationary, the </a:t>
            </a:r>
            <a:r>
              <a:rPr lang="en-US" b="1" dirty="0"/>
              <a:t>reflected frequency</a:t>
            </a:r>
            <a:r>
              <a:rPr lang="en-US" dirty="0"/>
              <a:t> would be exactly the same as the </a:t>
            </a:r>
            <a:r>
              <a:rPr lang="en-US" b="1" dirty="0"/>
              <a:t>incident frequency</a:t>
            </a:r>
            <a:r>
              <a:rPr lang="en-US" dirty="0"/>
              <a:t>. However, since these scatterers are moving, the reflected frequency becomes slightly different. The vertical component of the velocity—represented here as </a:t>
            </a:r>
            <a:r>
              <a:rPr lang="en-US" b="1" dirty="0"/>
              <a:t>v cos </a:t>
            </a:r>
            <a:r>
              <a:rPr lang="el-GR" b="1" dirty="0"/>
              <a:t>θ</a:t>
            </a:r>
            <a:r>
              <a:rPr lang="el-GR" dirty="0"/>
              <a:t>—</a:t>
            </a:r>
            <a:r>
              <a:rPr lang="en-US" dirty="0"/>
              <a:t>is what contributes to this difference. This component corresponds to the </a:t>
            </a:r>
            <a:r>
              <a:rPr lang="en-US" b="1" dirty="0"/>
              <a:t>velocity of motion along the ultrasound beam direction</a:t>
            </a:r>
            <a:r>
              <a:rPr lang="en-US" dirty="0"/>
              <a:t>.</a:t>
            </a:r>
          </a:p>
          <a:p>
            <a:endParaRPr lang="en-US" dirty="0"/>
          </a:p>
          <a:p>
            <a:r>
              <a:rPr lang="en-US" dirty="0"/>
              <a:t>The small difference between the transmitted and received frequencies is what we call the </a:t>
            </a:r>
            <a:r>
              <a:rPr lang="en-US" b="1" dirty="0"/>
              <a:t>Doppler frequency shift</a:t>
            </a:r>
            <a:r>
              <a:rPr lang="en-US" dirty="0"/>
              <a:t>. This effect is universal—it appears not only in ultrasound but also in </a:t>
            </a:r>
            <a:r>
              <a:rPr lang="en-US" b="1" dirty="0"/>
              <a:t>optical</a:t>
            </a:r>
            <a:r>
              <a:rPr lang="en-US" dirty="0"/>
              <a:t> and </a:t>
            </a:r>
            <a:r>
              <a:rPr lang="en-US" b="1" dirty="0"/>
              <a:t>electromagnetic</a:t>
            </a:r>
            <a:r>
              <a:rPr lang="en-US" dirty="0"/>
              <a:t> waves. The Doppler shift tells us how motion changes the observed frequency, and that is the basis for Doppler imaging in medical ultrasound.</a:t>
            </a:r>
          </a:p>
        </p:txBody>
      </p:sp>
      <p:sp>
        <p:nvSpPr>
          <p:cNvPr id="4" name="Slide Number Placeholder 3"/>
          <p:cNvSpPr>
            <a:spLocks noGrp="1"/>
          </p:cNvSpPr>
          <p:nvPr>
            <p:ph type="sldNum" sz="quarter" idx="5"/>
          </p:nvPr>
        </p:nvSpPr>
        <p:spPr/>
        <p:txBody>
          <a:bodyPr/>
          <a:lstStyle/>
          <a:p>
            <a:fld id="{9F30534E-9FB8-46AE-8E3B-5675B268AE6A}" type="slidenum">
              <a:rPr lang="en-US" smtClean="0"/>
              <a:pPr/>
              <a:t>21</a:t>
            </a:fld>
            <a:endParaRPr lang="en-US"/>
          </a:p>
        </p:txBody>
      </p:sp>
    </p:spTree>
    <p:extLst>
      <p:ext uri="{BB962C8B-B14F-4D97-AF65-F5344CB8AC3E}">
        <p14:creationId xmlns:p14="http://schemas.microsoft.com/office/powerpoint/2010/main" val="356365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the key paragraph from your textbook. The diagram is reduced in size, but the principle remains the same. You have motion, an </a:t>
            </a:r>
            <a:r>
              <a:rPr lang="en-US" b="1" dirty="0"/>
              <a:t>incident frequency</a:t>
            </a:r>
            <a:r>
              <a:rPr lang="en-US" dirty="0"/>
              <a:t>, and a </a:t>
            </a:r>
            <a:r>
              <a:rPr lang="en-US" b="1" dirty="0"/>
              <a:t>reflected frequency</a:t>
            </a:r>
            <a:r>
              <a:rPr lang="en-US" dirty="0"/>
              <a:t>. The derivation goes as follows: the frequency reflected by the moving blood cell or boundary is given by Equation 3.40. Here, </a:t>
            </a:r>
            <a:r>
              <a:rPr lang="en-US" b="1" dirty="0"/>
              <a:t>c</a:t>
            </a:r>
            <a:r>
              <a:rPr lang="en-US" dirty="0"/>
              <a:t> is the speed of sound in the tissue, </a:t>
            </a:r>
            <a:r>
              <a:rPr lang="en-US" b="1" dirty="0"/>
              <a:t>v</a:t>
            </a:r>
            <a:r>
              <a:rPr lang="en-US" dirty="0"/>
              <a:t> is the blood flow velocity, </a:t>
            </a:r>
            <a:r>
              <a:rPr lang="el-GR" b="1" dirty="0"/>
              <a:t>θ</a:t>
            </a:r>
            <a:r>
              <a:rPr lang="el-GR" dirty="0"/>
              <a:t> </a:t>
            </a:r>
            <a:r>
              <a:rPr lang="en-US" dirty="0"/>
              <a:t>is the angle between the beam and the direction of motion, and the whole term is divided by </a:t>
            </a:r>
            <a:r>
              <a:rPr lang="el-GR" b="1" dirty="0"/>
              <a:t>λ</a:t>
            </a:r>
            <a:r>
              <a:rPr lang="el-GR" dirty="0"/>
              <a:t>, </a:t>
            </a:r>
            <a:r>
              <a:rPr lang="en-US" dirty="0"/>
              <a:t>the wavelength.</a:t>
            </a:r>
          </a:p>
          <a:p>
            <a:endParaRPr lang="en-US" dirty="0"/>
          </a:p>
          <a:p>
            <a:r>
              <a:rPr lang="en-US" dirty="0"/>
              <a:t>Now, how do we derive this? The idea is straightforward. The wavelength times the frequency gives you the </a:t>
            </a:r>
            <a:r>
              <a:rPr lang="en-US" b="1" dirty="0"/>
              <a:t>speed</a:t>
            </a:r>
            <a:r>
              <a:rPr lang="en-US" dirty="0"/>
              <a:t> of the sound wave, meaning </a:t>
            </a:r>
            <a:r>
              <a:rPr lang="en-US" b="1" dirty="0"/>
              <a:t>c = f × </a:t>
            </a:r>
            <a:r>
              <a:rPr lang="el-GR" b="1" dirty="0"/>
              <a:t>λ</a:t>
            </a:r>
            <a:r>
              <a:rPr lang="el-GR" dirty="0"/>
              <a:t>. </a:t>
            </a:r>
            <a:r>
              <a:rPr lang="en-US" dirty="0"/>
              <a:t>The term </a:t>
            </a:r>
            <a:r>
              <a:rPr lang="en-US" b="1" dirty="0"/>
              <a:t>v cos </a:t>
            </a:r>
            <a:r>
              <a:rPr lang="el-GR" b="1" dirty="0"/>
              <a:t>θ</a:t>
            </a:r>
            <a:r>
              <a:rPr lang="el-GR" dirty="0"/>
              <a:t> </a:t>
            </a:r>
            <a:r>
              <a:rPr lang="en-US" dirty="0"/>
              <a:t>represents the velocity component of motion in the direction of the beam. Together, these describe the </a:t>
            </a:r>
            <a:r>
              <a:rPr lang="en-US" b="1" dirty="0"/>
              <a:t>relative velocity</a:t>
            </a:r>
            <a:r>
              <a:rPr lang="en-US" dirty="0"/>
              <a:t> between the transducer and the moving target.</a:t>
            </a:r>
          </a:p>
          <a:p>
            <a:endParaRPr lang="en-US" dirty="0"/>
          </a:p>
          <a:p>
            <a:r>
              <a:rPr lang="en-US" dirty="0"/>
              <a:t>The </a:t>
            </a:r>
            <a:r>
              <a:rPr lang="en-US" b="1" dirty="0"/>
              <a:t>incident frequency</a:t>
            </a:r>
            <a:r>
              <a:rPr lang="en-US" dirty="0"/>
              <a:t> of the ultrasound is denoted </a:t>
            </a:r>
            <a:r>
              <a:rPr lang="en-US" b="1" dirty="0"/>
              <a:t>f ᵢ</a:t>
            </a:r>
            <a:r>
              <a:rPr lang="en-US" dirty="0"/>
              <a:t>, which equals </a:t>
            </a:r>
            <a:r>
              <a:rPr lang="en-US" b="1" dirty="0"/>
              <a:t>c divided by </a:t>
            </a:r>
            <a:r>
              <a:rPr lang="el-GR" b="1" dirty="0"/>
              <a:t>λ</a:t>
            </a:r>
            <a:r>
              <a:rPr lang="el-GR" dirty="0"/>
              <a:t>. </a:t>
            </a:r>
            <a:r>
              <a:rPr lang="en-US" dirty="0"/>
              <a:t>The difference between the incident frequency and the reflected frequency is shown in the last equation. This frequency difference, called the </a:t>
            </a:r>
            <a:r>
              <a:rPr lang="en-US" b="1" dirty="0"/>
              <a:t>Doppler frequency shift</a:t>
            </a:r>
            <a:r>
              <a:rPr lang="en-US" dirty="0"/>
              <a:t>, allows you to calculate the </a:t>
            </a:r>
            <a:r>
              <a:rPr lang="en-US" b="1" dirty="0"/>
              <a:t>velocity component</a:t>
            </a:r>
            <a:r>
              <a:rPr lang="en-US" dirty="0"/>
              <a:t> along the beam direction. So, from the measured shift, you can infer how fast the blood or tissue is moving toward or away from the transducer.</a:t>
            </a:r>
          </a:p>
          <a:p>
            <a:endParaRPr lang="en-US" dirty="0"/>
          </a:p>
          <a:p>
            <a:r>
              <a:rPr lang="en-US" dirty="0"/>
              <a:t>This may not be immediately clear from the formulas, so let’s use a simple cartoon to understand </a:t>
            </a:r>
            <a:r>
              <a:rPr lang="en-US" b="1" dirty="0"/>
              <a:t>why</a:t>
            </a:r>
            <a:r>
              <a:rPr lang="en-US" dirty="0"/>
              <a:t> this Doppler shift happens.</a:t>
            </a:r>
          </a:p>
        </p:txBody>
      </p:sp>
      <p:sp>
        <p:nvSpPr>
          <p:cNvPr id="4" name="Slide Number Placeholder 3"/>
          <p:cNvSpPr>
            <a:spLocks noGrp="1"/>
          </p:cNvSpPr>
          <p:nvPr>
            <p:ph type="sldNum" sz="quarter" idx="5"/>
          </p:nvPr>
        </p:nvSpPr>
        <p:spPr/>
        <p:txBody>
          <a:bodyPr/>
          <a:lstStyle/>
          <a:p>
            <a:fld id="{9F30534E-9FB8-46AE-8E3B-5675B268AE6A}" type="slidenum">
              <a:rPr lang="en-US" smtClean="0"/>
              <a:pPr/>
              <a:t>22</a:t>
            </a:fld>
            <a:endParaRPr lang="en-US"/>
          </a:p>
        </p:txBody>
      </p:sp>
    </p:spTree>
    <p:extLst>
      <p:ext uri="{BB962C8B-B14F-4D97-AF65-F5344CB8AC3E}">
        <p14:creationId xmlns:p14="http://schemas.microsoft.com/office/powerpoint/2010/main" val="31447917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you think—look at this. The transducer sends out ultrasound waves at the speed of </a:t>
            </a:r>
            <a:r>
              <a:rPr lang="en-US" b="1" dirty="0"/>
              <a:t>c</a:t>
            </a:r>
            <a:r>
              <a:rPr lang="en-US" dirty="0"/>
              <a:t> toward a </a:t>
            </a:r>
            <a:r>
              <a:rPr lang="en-US" b="1" dirty="0"/>
              <a:t>stationary object</a:t>
            </a:r>
            <a:r>
              <a:rPr lang="en-US" dirty="0"/>
              <a:t>. In this case, the speed </a:t>
            </a:r>
            <a:r>
              <a:rPr lang="en-US" b="1" dirty="0"/>
              <a:t>c</a:t>
            </a:r>
            <a:r>
              <a:rPr lang="en-US" dirty="0"/>
              <a:t> equals </a:t>
            </a:r>
            <a:r>
              <a:rPr lang="en-US" b="1" dirty="0"/>
              <a:t>frequency times wavelength</a:t>
            </a:r>
            <a:r>
              <a:rPr lang="en-US" dirty="0"/>
              <a:t>. The wavelength is basically how far the wave moves during one vibration. And how many times do you vibrate? That’s the </a:t>
            </a:r>
            <a:r>
              <a:rPr lang="en-US" b="1" dirty="0"/>
              <a:t>frequency</a:t>
            </a:r>
            <a:r>
              <a:rPr lang="en-US" dirty="0"/>
              <a:t>. So, </a:t>
            </a:r>
            <a:r>
              <a:rPr lang="en-US" b="1" dirty="0"/>
              <a:t>frequency times wavelength equals the speed c</a:t>
            </a:r>
            <a:r>
              <a:rPr lang="en-US" dirty="0"/>
              <a:t>.</a:t>
            </a:r>
          </a:p>
          <a:p>
            <a:endParaRPr lang="en-US" dirty="0"/>
          </a:p>
          <a:p>
            <a:r>
              <a:rPr lang="en-US" dirty="0"/>
              <a:t>Now, in one unit of time, in this stationary case, you see </a:t>
            </a:r>
            <a:r>
              <a:rPr lang="en-US" b="1" dirty="0"/>
              <a:t>four pulses</a:t>
            </a:r>
            <a:r>
              <a:rPr lang="en-US" dirty="0"/>
              <a:t>. I should make that plural—four pulses are sent into the object. This is the reference situation. This simple example gives you the baseline idea, and I just drew more examples to make it clearer.</a:t>
            </a:r>
          </a:p>
          <a:p>
            <a:endParaRPr lang="en-US" dirty="0"/>
          </a:p>
          <a:p>
            <a:r>
              <a:rPr lang="en-US" dirty="0"/>
              <a:t>Now, think about the </a:t>
            </a:r>
            <a:r>
              <a:rPr lang="en-US" b="1" dirty="0"/>
              <a:t>moving situation</a:t>
            </a:r>
            <a:r>
              <a:rPr lang="en-US" dirty="0"/>
              <a:t>. I say, when the object is moving, you will see the </a:t>
            </a:r>
            <a:r>
              <a:rPr lang="en-US" b="1" dirty="0"/>
              <a:t>apparent frequency</a:t>
            </a:r>
            <a:r>
              <a:rPr lang="en-US" dirty="0"/>
              <a:t> change. How does that happen? Think about this: let’s say this same stationary object now starts a </a:t>
            </a:r>
            <a:r>
              <a:rPr lang="en-US" b="1" dirty="0"/>
              <a:t>steady motion toward the transducer</a:t>
            </a:r>
            <a:r>
              <a:rPr lang="en-US" dirty="0"/>
              <a:t>. This is just for simplicity. In fact, the object’s motion is also at a certain velocity, denoted </a:t>
            </a:r>
            <a:r>
              <a:rPr lang="en-US" b="1" dirty="0"/>
              <a:t>v</a:t>
            </a:r>
            <a:r>
              <a:rPr lang="en-US" dirty="0"/>
              <a:t>, and the sound itself travels with velocity </a:t>
            </a:r>
            <a:r>
              <a:rPr lang="en-US" b="1" dirty="0"/>
              <a:t>c</a:t>
            </a:r>
            <a:r>
              <a:rPr lang="en-US" dirty="0"/>
              <a:t>.</a:t>
            </a:r>
          </a:p>
          <a:p>
            <a:endParaRPr lang="en-US" dirty="0"/>
          </a:p>
          <a:p>
            <a:r>
              <a:rPr lang="en-US" dirty="0"/>
              <a:t>So, in </a:t>
            </a:r>
            <a:r>
              <a:rPr lang="en-US" b="1" dirty="0"/>
              <a:t>one unit of time</a:t>
            </a:r>
            <a:r>
              <a:rPr lang="en-US" dirty="0"/>
              <a:t>, the sound will travel a distance </a:t>
            </a:r>
            <a:r>
              <a:rPr lang="en-US" b="1" dirty="0"/>
              <a:t>c</a:t>
            </a:r>
            <a:r>
              <a:rPr lang="en-US" dirty="0"/>
              <a:t>. In that same unit time, you have </a:t>
            </a:r>
            <a:r>
              <a:rPr lang="en-US" b="1" dirty="0"/>
              <a:t>four pulses</a:t>
            </a:r>
            <a:r>
              <a:rPr lang="en-US" dirty="0"/>
              <a:t> sent into the object. But now, in the second case, the object is moving—also with velocity </a:t>
            </a:r>
            <a:r>
              <a:rPr lang="en-US" b="1" dirty="0"/>
              <a:t>v</a:t>
            </a:r>
            <a:r>
              <a:rPr lang="en-US" dirty="0"/>
              <a:t>—so within that same unit time, the moving object will cover a certain distance. Because it covers that distance, if it were stationary, it would have received four pulses. But now, since it moves toward the transducer, those four pulses that were still traveling through space are “caught” or “eaten up” by the moving object.</a:t>
            </a:r>
          </a:p>
          <a:p>
            <a:endParaRPr lang="en-US" dirty="0"/>
          </a:p>
          <a:p>
            <a:r>
              <a:rPr lang="en-US" dirty="0"/>
              <a:t>So, this object will intercept not just the original four pulses, but also an </a:t>
            </a:r>
            <a:r>
              <a:rPr lang="en-US" b="1" dirty="0"/>
              <a:t>additional four pulses</a:t>
            </a:r>
            <a:r>
              <a:rPr lang="en-US" dirty="0"/>
              <a:t> that were on their way. Altogether, you now have </a:t>
            </a:r>
            <a:r>
              <a:rPr lang="en-US" b="1" dirty="0"/>
              <a:t>eight pulses</a:t>
            </a:r>
            <a:r>
              <a:rPr lang="en-US" dirty="0"/>
              <a:t> entering the object in one unit of time. Let’s assume the object is a </a:t>
            </a:r>
            <a:r>
              <a:rPr lang="en-US" b="1" dirty="0"/>
              <a:t>perfect reflector</a:t>
            </a:r>
            <a:r>
              <a:rPr lang="en-US" dirty="0"/>
              <a:t>.</a:t>
            </a:r>
          </a:p>
          <a:p>
            <a:endParaRPr lang="en-US" dirty="0"/>
          </a:p>
          <a:p>
            <a:r>
              <a:rPr lang="en-US" dirty="0"/>
              <a:t>In the first case—when the object is stationary—you have </a:t>
            </a:r>
            <a:r>
              <a:rPr lang="en-US" b="1" dirty="0"/>
              <a:t>four pulses</a:t>
            </a:r>
            <a:r>
              <a:rPr lang="en-US" dirty="0"/>
              <a:t> entering, and it will reflect </a:t>
            </a:r>
            <a:r>
              <a:rPr lang="en-US" b="1" dirty="0"/>
              <a:t>four pulses</a:t>
            </a:r>
            <a:r>
              <a:rPr lang="en-US" dirty="0"/>
              <a:t> within that unit time. So, you receive </a:t>
            </a:r>
            <a:r>
              <a:rPr lang="en-US" b="1" dirty="0"/>
              <a:t>four reflected pulses</a:t>
            </a:r>
            <a:r>
              <a:rPr lang="en-US" dirty="0"/>
              <a:t>, and that gives you the same frequency as the transmitted one—no frequency change. The object vibrates four times, and you see four reflected waves per unit time.</a:t>
            </a:r>
          </a:p>
          <a:p>
            <a:endParaRPr lang="en-US" dirty="0"/>
          </a:p>
          <a:p>
            <a:r>
              <a:rPr lang="en-US" dirty="0"/>
              <a:t>But in the second case—when the object is </a:t>
            </a:r>
            <a:r>
              <a:rPr lang="en-US" b="1" dirty="0"/>
              <a:t>moving toward the transducer</a:t>
            </a:r>
            <a:r>
              <a:rPr lang="en-US" dirty="0"/>
              <a:t>—it takes </a:t>
            </a:r>
            <a:r>
              <a:rPr lang="en-US" b="1" dirty="0"/>
              <a:t>eight pulses</a:t>
            </a:r>
            <a:r>
              <a:rPr lang="en-US" dirty="0"/>
              <a:t> within the same time period. If it is a perfect reflector, those eight pulses are now reflected back within one unit of time. So, the reflected signal contains </a:t>
            </a:r>
            <a:r>
              <a:rPr lang="en-US" b="1" dirty="0"/>
              <a:t>eight pulses per unit time</a:t>
            </a:r>
            <a:r>
              <a:rPr lang="en-US" dirty="0"/>
              <a:t>, meaning the </a:t>
            </a:r>
            <a:r>
              <a:rPr lang="en-US" b="1" dirty="0"/>
              <a:t>reflected frequency is doubled</a:t>
            </a:r>
            <a:r>
              <a:rPr lang="en-US" dirty="0"/>
              <a:t>.</a:t>
            </a:r>
          </a:p>
          <a:p>
            <a:endParaRPr lang="en-US" dirty="0"/>
          </a:p>
          <a:p>
            <a:r>
              <a:rPr lang="en-US" dirty="0"/>
              <a:t>This is how a </a:t>
            </a:r>
            <a:r>
              <a:rPr lang="en-US" b="1" dirty="0"/>
              <a:t>moving object changes the reflected frequency</a:t>
            </a:r>
            <a:r>
              <a:rPr lang="en-US" dirty="0"/>
              <a:t>. You get a signal reflected back with a </a:t>
            </a:r>
            <a:r>
              <a:rPr lang="en-US" b="1" dirty="0"/>
              <a:t>higher frequency</a:t>
            </a:r>
            <a:r>
              <a:rPr lang="en-US" dirty="0"/>
              <a:t>, and the difference between the stationary and moving cases is the </a:t>
            </a:r>
            <a:r>
              <a:rPr lang="en-US" b="1" dirty="0"/>
              <a:t>Doppler effect</a:t>
            </a:r>
            <a:r>
              <a:rPr lang="en-US" dirty="0"/>
              <a:t>.</a:t>
            </a:r>
          </a:p>
          <a:p>
            <a:endParaRPr lang="en-US" dirty="0"/>
          </a:p>
          <a:p>
            <a:r>
              <a:rPr lang="en-US" dirty="0"/>
              <a:t>So, this is the idea. Think about this simple diagram, and then review the equations again. If you think about the connection between this cartoon and those equations, you will gain a much better understanding of the formula—especially the one where we talk about the </a:t>
            </a:r>
            <a:r>
              <a:rPr lang="en-US" b="1" dirty="0"/>
              <a:t>velocity component v times cosine </a:t>
            </a:r>
            <a:r>
              <a:rPr lang="el-GR" b="1" dirty="0"/>
              <a:t>θ</a:t>
            </a:r>
            <a:r>
              <a:rPr lang="el-GR" dirty="0"/>
              <a:t>.</a:t>
            </a:r>
            <a:endParaRPr lang="en-US" dirty="0"/>
          </a:p>
          <a:p>
            <a:endParaRPr lang="el-GR" dirty="0"/>
          </a:p>
          <a:p>
            <a:r>
              <a:rPr lang="en-US" dirty="0"/>
              <a:t>Only the portion of the velocity component </a:t>
            </a:r>
            <a:r>
              <a:rPr lang="en-US" b="1" dirty="0"/>
              <a:t>along the beam direction</a:t>
            </a:r>
            <a:r>
              <a:rPr lang="en-US" dirty="0"/>
              <a:t> contributes to the observed frequency shift. That’s the part of motion you can measure as the </a:t>
            </a:r>
            <a:r>
              <a:rPr lang="en-US" b="1" dirty="0"/>
              <a:t>carrying frequency</a:t>
            </a:r>
            <a:r>
              <a:rPr lang="en-US" dirty="0"/>
              <a:t>. The </a:t>
            </a:r>
            <a:r>
              <a:rPr lang="en-US" b="1" dirty="0"/>
              <a:t>incident frequency</a:t>
            </a:r>
            <a:r>
              <a:rPr lang="en-US" dirty="0"/>
              <a:t> is the transmitted one, and the </a:t>
            </a:r>
            <a:r>
              <a:rPr lang="en-US" b="1" dirty="0"/>
              <a:t>frequency shift</a:t>
            </a:r>
            <a:r>
              <a:rPr lang="en-US" dirty="0"/>
              <a:t>—the Doppler shift—is this difference.</a:t>
            </a:r>
          </a:p>
          <a:p>
            <a:r>
              <a:rPr lang="en-US" dirty="0"/>
              <a:t>This normalization factor is simply the </a:t>
            </a:r>
            <a:r>
              <a:rPr lang="en-US" b="1" dirty="0"/>
              <a:t>speed of sound, c</a:t>
            </a:r>
            <a:r>
              <a:rPr lang="en-US" dirty="0"/>
              <a:t>. So, think about it this way: half of the transmitted power goes out, then it comes back after reflection. That’s the basic Doppler imaging process.</a:t>
            </a:r>
          </a:p>
          <a:p>
            <a:endParaRPr lang="en-US" dirty="0"/>
          </a:p>
          <a:p>
            <a:r>
              <a:rPr lang="en-US" dirty="0"/>
              <a:t>Doppler imaging is an important part of the ultrasound chapter. To really understand Doppler imaging, the key is to understand </a:t>
            </a:r>
            <a:r>
              <a:rPr lang="en-US" b="1" dirty="0"/>
              <a:t>this formula</a:t>
            </a:r>
            <a:r>
              <a:rPr lang="en-US" dirty="0"/>
              <a:t>. If you follow the derivation, it might not be totally clear at first, but if you understand this </a:t>
            </a:r>
            <a:r>
              <a:rPr lang="en-US" b="1" dirty="0"/>
              <a:t>cartoon analogy</a:t>
            </a:r>
            <a:r>
              <a:rPr lang="en-US" dirty="0"/>
              <a:t>, you can see how the </a:t>
            </a:r>
            <a:r>
              <a:rPr lang="en-US" b="1" dirty="0"/>
              <a:t>Doppler frequency shift</a:t>
            </a:r>
            <a:r>
              <a:rPr lang="en-US" dirty="0"/>
              <a:t> is generated.</a:t>
            </a:r>
          </a:p>
          <a:p>
            <a:endParaRPr lang="en-US" dirty="0"/>
          </a:p>
          <a:p>
            <a:r>
              <a:rPr lang="en-US" dirty="0"/>
              <a:t>The same idea applies across all situations. So, follow these formulas systematically. Then you’ll see what’s going on—why there’s a connection between the </a:t>
            </a:r>
            <a:r>
              <a:rPr lang="en-US" b="1" dirty="0"/>
              <a:t>Doppler frequency shift</a:t>
            </a:r>
            <a:r>
              <a:rPr lang="en-US" dirty="0"/>
              <a:t> and the </a:t>
            </a:r>
            <a:r>
              <a:rPr lang="en-US" b="1" dirty="0"/>
              <a:t>velocity component</a:t>
            </a:r>
            <a:r>
              <a:rPr lang="en-US" dirty="0"/>
              <a:t> that you’re measuring along the ultrasound beam direction.</a:t>
            </a:r>
          </a:p>
          <a:p>
            <a:endParaRPr lang="en-US" dirty="0"/>
          </a:p>
          <a:p>
            <a:r>
              <a:rPr lang="en-US" dirty="0"/>
              <a:t>If the motion is </a:t>
            </a:r>
            <a:r>
              <a:rPr lang="en-US" b="1" dirty="0"/>
              <a:t>parallel</a:t>
            </a:r>
            <a:r>
              <a:rPr lang="en-US" dirty="0"/>
              <a:t> to the beam, the Doppler shift is at its maximum. If the motion is </a:t>
            </a:r>
            <a:r>
              <a:rPr lang="en-US" b="1" dirty="0"/>
              <a:t>perpendicular</a:t>
            </a:r>
            <a:r>
              <a:rPr lang="en-US" dirty="0"/>
              <a:t> to the beam, you cannot measure it. You can only measure the </a:t>
            </a:r>
            <a:r>
              <a:rPr lang="en-US" b="1" dirty="0"/>
              <a:t>Doppler frequency shift</a:t>
            </a:r>
            <a:r>
              <a:rPr lang="en-US" dirty="0"/>
              <a:t> along the beam direction.</a:t>
            </a:r>
          </a:p>
          <a:p>
            <a:endParaRPr lang="en-US" dirty="0"/>
          </a:p>
          <a:p>
            <a:r>
              <a:rPr lang="en-US" dirty="0"/>
              <a:t>This is a simple idea, but it gives you a very good understanding of what’s happening physically.</a:t>
            </a:r>
          </a:p>
        </p:txBody>
      </p:sp>
      <p:sp>
        <p:nvSpPr>
          <p:cNvPr id="4" name="Slide Number Placeholder 3"/>
          <p:cNvSpPr>
            <a:spLocks noGrp="1"/>
          </p:cNvSpPr>
          <p:nvPr>
            <p:ph type="sldNum" sz="quarter" idx="5"/>
          </p:nvPr>
        </p:nvSpPr>
        <p:spPr/>
        <p:txBody>
          <a:bodyPr/>
          <a:lstStyle/>
          <a:p>
            <a:fld id="{9F30534E-9FB8-46AE-8E3B-5675B268AE6A}" type="slidenum">
              <a:rPr lang="en-US" smtClean="0"/>
              <a:pPr/>
              <a:t>23</a:t>
            </a:fld>
            <a:endParaRPr lang="en-US"/>
          </a:p>
        </p:txBody>
      </p:sp>
    </p:spTree>
    <p:extLst>
      <p:ext uri="{BB962C8B-B14F-4D97-AF65-F5344CB8AC3E}">
        <p14:creationId xmlns:p14="http://schemas.microsoft.com/office/powerpoint/2010/main" val="5898061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dirty="0"/>
              <a:t>Now, let’s talk about how Doppler imaging is actually performed. You can use a </a:t>
            </a:r>
            <a:r>
              <a:rPr lang="en-US" b="1" dirty="0"/>
              <a:t>continuous wave (CW)</a:t>
            </a:r>
            <a:r>
              <a:rPr lang="en-US" dirty="0"/>
              <a:t> method, where you keep sending ultrasound waves continuously, or a </a:t>
            </a:r>
            <a:r>
              <a:rPr lang="en-US" b="1" dirty="0"/>
              <a:t>pulsed wave (PW)</a:t>
            </a:r>
            <a:r>
              <a:rPr lang="en-US" dirty="0"/>
              <a:t> method, where you send one pulse at a time—a train of pulses—to measure the Doppler information. Another important technique is </a:t>
            </a:r>
            <a:r>
              <a:rPr lang="en-US" b="1" dirty="0"/>
              <a:t>echo correlation</a:t>
            </a:r>
            <a:r>
              <a:rPr lang="en-US" dirty="0"/>
              <a:t>, where you send one signal, receive it back, then send another signal, and again receive it back. By comparing the relative phase changes through correlation, you can detect motion.</a:t>
            </a:r>
          </a:p>
          <a:p>
            <a:pPr algn="just"/>
            <a:endParaRPr lang="en-US" dirty="0"/>
          </a:p>
          <a:p>
            <a:pPr algn="just"/>
            <a:r>
              <a:rPr lang="en-US" dirty="0"/>
              <a:t>Correlation tells you how much one signal matches another. In the foundation part, we mentioned the </a:t>
            </a:r>
            <a:r>
              <a:rPr lang="en-US" b="1" dirty="0"/>
              <a:t>Cauchy–Schwarz inequality,</a:t>
            </a:r>
            <a:r>
              <a:rPr lang="en-US" dirty="0"/>
              <a:t> which states that if two waveforms are perfectly correlated, they represent the same event at a specific location. When the reflector moves, the correlation pattern shifts, which reveals how much the object has displaced between the two measurements.</a:t>
            </a:r>
          </a:p>
          <a:p>
            <a:pPr algn="just"/>
            <a:endParaRPr lang="en-US" dirty="0"/>
          </a:p>
          <a:p>
            <a:pPr algn="just"/>
            <a:r>
              <a:rPr lang="en-US" dirty="0"/>
              <a:t>You can also combine </a:t>
            </a:r>
            <a:r>
              <a:rPr lang="en-US" b="1" dirty="0"/>
              <a:t>Doppler imaging</a:t>
            </a:r>
            <a:r>
              <a:rPr lang="en-US" dirty="0"/>
              <a:t> with </a:t>
            </a:r>
            <a:r>
              <a:rPr lang="en-US" b="1" dirty="0"/>
              <a:t>B-mode imaging</a:t>
            </a:r>
            <a:r>
              <a:rPr lang="en-US" dirty="0"/>
              <a:t>. The B-mode provides an anatomical background—essentially, a grayscale structural image. If you have multiple two-dimensional B-mode slices, you can reconstruct a three-dimensional ultrasound volume. On top of this anatomical structure, you can superimpose the </a:t>
            </a:r>
            <a:r>
              <a:rPr lang="en-US" b="1" dirty="0"/>
              <a:t>velocity distribution</a:t>
            </a:r>
            <a:r>
              <a:rPr lang="en-US" dirty="0"/>
              <a:t> obtained from Doppler measurements.</a:t>
            </a:r>
          </a:p>
          <a:p>
            <a:pPr algn="just"/>
            <a:endParaRPr lang="en-US" dirty="0"/>
          </a:p>
          <a:p>
            <a:pPr algn="just"/>
            <a:r>
              <a:rPr lang="en-US" dirty="0"/>
              <a:t>Velocity is a </a:t>
            </a:r>
            <a:r>
              <a:rPr lang="en-US" b="1" dirty="0"/>
              <a:t>vector quantity</a:t>
            </a:r>
            <a:r>
              <a:rPr lang="en-US" dirty="0"/>
              <a:t>, meaning it has both amplitude and direction. You can visualize these vectors using </a:t>
            </a:r>
            <a:r>
              <a:rPr lang="en-US" b="1" dirty="0"/>
              <a:t>color coding</a:t>
            </a:r>
            <a:r>
              <a:rPr lang="en-US" dirty="0"/>
              <a:t>. For example, motion in one direction may appear in </a:t>
            </a:r>
            <a:r>
              <a:rPr lang="en-US" b="1" dirty="0"/>
              <a:t>red</a:t>
            </a:r>
            <a:r>
              <a:rPr lang="en-US" dirty="0"/>
              <a:t>, motion in the opposite direction may appear in </a:t>
            </a:r>
            <a:r>
              <a:rPr lang="en-US" b="1" dirty="0"/>
              <a:t>green</a:t>
            </a:r>
            <a:r>
              <a:rPr lang="en-US" dirty="0"/>
              <a:t>, and another perpendicular direction may be shown in </a:t>
            </a:r>
            <a:r>
              <a:rPr lang="en-US" b="1" dirty="0"/>
              <a:t>blue</a:t>
            </a:r>
            <a:r>
              <a:rPr lang="en-US" dirty="0"/>
              <a:t>. The color intensity represents the velocity amplitude. With this color flow encoding, you can visualize the complete velocity field superimposed on the anatomical image. This combined visualization—structural plus velocity—is the essence of Doppler imaging. Now let’s go step by step to see how each method works in practice.</a:t>
            </a:r>
          </a:p>
        </p:txBody>
      </p:sp>
      <p:sp>
        <p:nvSpPr>
          <p:cNvPr id="4" name="Slide Number Placeholder 3"/>
          <p:cNvSpPr>
            <a:spLocks noGrp="1"/>
          </p:cNvSpPr>
          <p:nvPr>
            <p:ph type="sldNum" sz="quarter" idx="5"/>
          </p:nvPr>
        </p:nvSpPr>
        <p:spPr/>
        <p:txBody>
          <a:bodyPr/>
          <a:lstStyle/>
          <a:p>
            <a:fld id="{9F30534E-9FB8-46AE-8E3B-5675B268AE6A}" type="slidenum">
              <a:rPr lang="en-US" smtClean="0"/>
              <a:pPr/>
              <a:t>24</a:t>
            </a:fld>
            <a:endParaRPr lang="en-US"/>
          </a:p>
        </p:txBody>
      </p:sp>
    </p:spTree>
    <p:extLst>
      <p:ext uri="{BB962C8B-B14F-4D97-AF65-F5344CB8AC3E}">
        <p14:creationId xmlns:p14="http://schemas.microsoft.com/office/powerpoint/2010/main" val="1521478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dirty="0"/>
              <a:t>These concepts are quite straightforward, and it’s good to know them as part of your general understanding. In </a:t>
            </a:r>
            <a:r>
              <a:rPr lang="en-US" b="1" dirty="0"/>
              <a:t>continuous wave Doppler</a:t>
            </a:r>
            <a:r>
              <a:rPr lang="en-US" dirty="0"/>
              <a:t>, the transducer is divided into </a:t>
            </a:r>
            <a:r>
              <a:rPr lang="en-US" b="1" dirty="0"/>
              <a:t>two separate parts</a:t>
            </a:r>
            <a:r>
              <a:rPr lang="en-US" dirty="0"/>
              <a:t>—one part for transmission and the other for reception. The transmitting part continuously sends ultrasound waves toward the region of interest, while the receiving part continuously collects the reflected signals.</a:t>
            </a:r>
          </a:p>
          <a:p>
            <a:pPr algn="just"/>
            <a:endParaRPr lang="en-US" dirty="0"/>
          </a:p>
          <a:p>
            <a:pPr algn="just"/>
            <a:r>
              <a:rPr lang="en-US" dirty="0"/>
              <a:t>So, you have a single transducer housing two elements. One is always sending, and the other is always listening. The signal that is sent out has a fixed </a:t>
            </a:r>
            <a:r>
              <a:rPr lang="en-US" b="1" dirty="0"/>
              <a:t>transmission frequency</a:t>
            </a:r>
            <a:r>
              <a:rPr lang="en-US" dirty="0"/>
              <a:t>, while the reflected signal may have a slightly different frequency because of the </a:t>
            </a:r>
            <a:r>
              <a:rPr lang="en-US" b="1" dirty="0"/>
              <a:t>Doppler shift</a:t>
            </a:r>
            <a:r>
              <a:rPr lang="en-US" dirty="0"/>
              <a:t> caused by motion. What you send and what you receive differ slightly in frequency, and that difference directly relates to the </a:t>
            </a:r>
            <a:r>
              <a:rPr lang="en-US" b="1" dirty="0"/>
              <a:t>motion along the ultrasound beam direction</a:t>
            </a:r>
            <a:r>
              <a:rPr lang="en-US" dirty="0"/>
              <a:t>.</a:t>
            </a:r>
          </a:p>
          <a:p>
            <a:pPr algn="just"/>
            <a:r>
              <a:rPr lang="en-US" dirty="0"/>
              <a:t>The </a:t>
            </a:r>
            <a:r>
              <a:rPr lang="en-US" b="1" dirty="0"/>
              <a:t>region of interest</a:t>
            </a:r>
            <a:r>
              <a:rPr lang="en-US" dirty="0"/>
              <a:t> is where the transmitted and received beams overlap. This overlapping region is the sensitive zone from which the Doppler signals are detected. If the reflection occurs outside that overlap, the signal will not be received effectively.</a:t>
            </a:r>
          </a:p>
          <a:p>
            <a:pPr algn="just"/>
            <a:endParaRPr lang="en-US" dirty="0"/>
          </a:p>
          <a:p>
            <a:pPr algn="just"/>
            <a:r>
              <a:rPr lang="en-US" dirty="0"/>
              <a:t>In summary, continuous wave Doppler requires </a:t>
            </a:r>
            <a:r>
              <a:rPr lang="en-US" b="1" dirty="0"/>
              <a:t>two separate elements</a:t>
            </a:r>
            <a:r>
              <a:rPr lang="en-US" dirty="0"/>
              <a:t>—one for emission and one for detection—because a single element cannot transmit and receive continuously at the same time. So, CW Doppler uses continuous waves for both sending and receiving, providing constant velocity measurement but without specific depth localization.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25</a:t>
            </a:fld>
            <a:endParaRPr lang="en-US"/>
          </a:p>
        </p:txBody>
      </p:sp>
    </p:spTree>
    <p:extLst>
      <p:ext uri="{BB962C8B-B14F-4D97-AF65-F5344CB8AC3E}">
        <p14:creationId xmlns:p14="http://schemas.microsoft.com/office/powerpoint/2010/main" val="2728048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take a closer look at what actually happens to the signal. You have one signal going in and another signal coming out. The input signal is transmitted at a certain frequency, which we call </a:t>
            </a:r>
            <a:r>
              <a:rPr lang="en-US" i="1" dirty="0"/>
              <a:t>f-</a:t>
            </a:r>
            <a:r>
              <a:rPr lang="en-US" i="1" dirty="0" err="1"/>
              <a:t>i</a:t>
            </a:r>
            <a:r>
              <a:rPr lang="en-US" dirty="0"/>
              <a:t>, while the received signal includes a small Doppler frequency shift, noted as </a:t>
            </a:r>
            <a:r>
              <a:rPr lang="en-US" i="1" dirty="0"/>
              <a:t>delta-f</a:t>
            </a:r>
            <a:r>
              <a:rPr lang="en-US" dirty="0"/>
              <a:t>. So, the frequency of the returning signal becomes </a:t>
            </a:r>
            <a:r>
              <a:rPr lang="en-US" i="1" dirty="0"/>
              <a:t>f-</a:t>
            </a:r>
            <a:r>
              <a:rPr lang="en-US" i="1" dirty="0" err="1"/>
              <a:t>i</a:t>
            </a:r>
            <a:r>
              <a:rPr lang="en-US" i="1" dirty="0"/>
              <a:t> plus delta-f</a:t>
            </a:r>
            <a:r>
              <a:rPr lang="en-US" dirty="0"/>
              <a:t>. This </a:t>
            </a:r>
            <a:r>
              <a:rPr lang="en-US" i="1" dirty="0"/>
              <a:t>delta-f</a:t>
            </a:r>
            <a:r>
              <a:rPr lang="en-US" dirty="0"/>
              <a:t> can be either positive or negative, depending on whether the target is moving toward or away from the transducer. </a:t>
            </a:r>
          </a:p>
          <a:p>
            <a:endParaRPr lang="en-US" dirty="0"/>
          </a:p>
          <a:p>
            <a:r>
              <a:rPr lang="en-US" dirty="0"/>
              <a:t>Using digital signal processing, we can compare these two signals. The received signal is multiplied by the reference signal generated by the transmitter, and this multiplication is performed by a circuit called a </a:t>
            </a:r>
            <a:r>
              <a:rPr lang="en-US" i="1" dirty="0"/>
              <a:t>mixer</a:t>
            </a:r>
            <a:r>
              <a:rPr lang="en-US" dirty="0"/>
              <a:t>, which effectively combines the two signals. Mathematically, this creates two components—one at a very high frequency, which is the sum of the two, and one at a much lower frequency, which is their difference.</a:t>
            </a:r>
          </a:p>
          <a:p>
            <a:endParaRPr lang="en-US" dirty="0"/>
          </a:p>
          <a:p>
            <a:r>
              <a:rPr lang="en-US" dirty="0"/>
              <a:t>Since the transmitted frequency </a:t>
            </a:r>
            <a:r>
              <a:rPr lang="en-US" i="1" dirty="0"/>
              <a:t>f-</a:t>
            </a:r>
            <a:r>
              <a:rPr lang="en-US" i="1" dirty="0" err="1"/>
              <a:t>i</a:t>
            </a:r>
            <a:r>
              <a:rPr lang="en-US" dirty="0"/>
              <a:t> is in the high ultrasound range and the Doppler shift </a:t>
            </a:r>
            <a:r>
              <a:rPr lang="en-US" i="1" dirty="0"/>
              <a:t>delta-f</a:t>
            </a:r>
            <a:r>
              <a:rPr lang="en-US" dirty="0"/>
              <a:t> is quite small, we use a </a:t>
            </a:r>
            <a:r>
              <a:rPr lang="en-US" i="1" dirty="0"/>
              <a:t>low-pass filter</a:t>
            </a:r>
            <a:r>
              <a:rPr lang="en-US" dirty="0"/>
              <a:t> to remove the high-frequency component and keep only the low-frequency term that carries the Doppler information. After filtering, the output signal is proportional to </a:t>
            </a:r>
            <a:r>
              <a:rPr lang="en-US" i="1" dirty="0"/>
              <a:t>A over two times cosine of two-pi times delta-f times t</a:t>
            </a:r>
            <a:r>
              <a:rPr lang="en-US" dirty="0"/>
              <a:t>, where </a:t>
            </a:r>
            <a:r>
              <a:rPr lang="en-US" i="1" dirty="0"/>
              <a:t>A</a:t>
            </a:r>
            <a:r>
              <a:rPr lang="en-US" dirty="0"/>
              <a:t> is the amplitude of the signal. This low-frequency signal represents the Doppler shift itself and allows us to estimate the velocity </a:t>
            </a:r>
            <a:r>
              <a:rPr lang="en-US" i="1" dirty="0"/>
              <a:t>v</a:t>
            </a:r>
            <a:r>
              <a:rPr lang="en-US" dirty="0"/>
              <a:t> using the formula you saw earlier: </a:t>
            </a:r>
            <a:r>
              <a:rPr lang="en-US" i="1" dirty="0"/>
              <a:t>delta-f equals two times f-</a:t>
            </a:r>
            <a:r>
              <a:rPr lang="en-US" i="1" dirty="0" err="1"/>
              <a:t>i</a:t>
            </a:r>
            <a:r>
              <a:rPr lang="en-US" i="1" dirty="0"/>
              <a:t> times v times cosine theta divided by c.</a:t>
            </a:r>
            <a:r>
              <a:rPr lang="en-US" dirty="0"/>
              <a:t> </a:t>
            </a:r>
          </a:p>
          <a:p>
            <a:endParaRPr lang="en-US" dirty="0"/>
          </a:p>
          <a:p>
            <a:r>
              <a:rPr lang="en-US" dirty="0"/>
              <a:t>So, by measuring </a:t>
            </a:r>
            <a:r>
              <a:rPr lang="en-US" i="1" dirty="0"/>
              <a:t>delta-f</a:t>
            </a:r>
            <a:r>
              <a:rPr lang="en-US" dirty="0"/>
              <a:t>, we can determine how fast the object is moving along the ultrasound beam direction. However, remember that continuous-wave Doppler does not provide depth information. It tells you the velocity but not the exact location of the moving target, because the transducer is transmitting and receiving continuously along the entire beam path. So, continuous-wave Doppler gives accurate velocity data, but without depth resolution.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26</a:t>
            </a:fld>
            <a:endParaRPr lang="en-US"/>
          </a:p>
        </p:txBody>
      </p:sp>
    </p:spTree>
    <p:extLst>
      <p:ext uri="{BB962C8B-B14F-4D97-AF65-F5344CB8AC3E}">
        <p14:creationId xmlns:p14="http://schemas.microsoft.com/office/powerpoint/2010/main" val="31182405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second mode we use is called </a:t>
            </a:r>
            <a:r>
              <a:rPr lang="en-US" b="1" dirty="0"/>
              <a:t>pulsed wave Doppler</a:t>
            </a:r>
            <a:r>
              <a:rPr lang="en-US" dirty="0"/>
              <a:t>. In this mode, we do not send ultrasound continuously. Instead, we transmit a series of short pulses — almost like delta functions — separated in time. It’s not exactly a delta function, but it’s very narrow in duration. </a:t>
            </a:r>
          </a:p>
          <a:p>
            <a:endParaRPr lang="en-US" dirty="0"/>
          </a:p>
          <a:p>
            <a:r>
              <a:rPr lang="en-US" dirty="0"/>
              <a:t>So, at time one, you send out the first pulse into the tissue along the time axis. Then, after receiving the echo back, at time two, you send out the second pulse, and so on. Each pulse travels into the tissue, reflects from structures, and returns to the transducer. The process repeats again and again, one pulse at a time, to measure motion and flow at specific depths within the body.</a:t>
            </a:r>
          </a:p>
        </p:txBody>
      </p:sp>
      <p:sp>
        <p:nvSpPr>
          <p:cNvPr id="4" name="Slide Number Placeholder 3"/>
          <p:cNvSpPr>
            <a:spLocks noGrp="1"/>
          </p:cNvSpPr>
          <p:nvPr>
            <p:ph type="sldNum" sz="quarter" idx="5"/>
          </p:nvPr>
        </p:nvSpPr>
        <p:spPr/>
        <p:txBody>
          <a:bodyPr/>
          <a:lstStyle/>
          <a:p>
            <a:fld id="{9F30534E-9FB8-46AE-8E3B-5675B268AE6A}" type="slidenum">
              <a:rPr lang="en-US" smtClean="0"/>
              <a:pPr/>
              <a:t>27</a:t>
            </a:fld>
            <a:endParaRPr lang="en-US"/>
          </a:p>
        </p:txBody>
      </p:sp>
    </p:spTree>
    <p:extLst>
      <p:ext uri="{BB962C8B-B14F-4D97-AF65-F5344CB8AC3E}">
        <p14:creationId xmlns:p14="http://schemas.microsoft.com/office/powerpoint/2010/main" val="4104772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I’ve included here two images from another textbook that show this more graphically. You can see how the pulses are sent one after another into the biological tissue. Between each transmitted pulse, there is a fixed time delay. That time interval is the </a:t>
            </a:r>
            <a:r>
              <a:rPr lang="en-US" b="1" dirty="0"/>
              <a:t>pulse repetition period</a:t>
            </a:r>
            <a:r>
              <a:rPr lang="en-US" dirty="0"/>
              <a:t>, and the inverse of that is called the </a:t>
            </a:r>
            <a:r>
              <a:rPr lang="en-US" b="1" dirty="0"/>
              <a:t>pulse repetition frequency</a:t>
            </a:r>
            <a:r>
              <a:rPr lang="en-US" dirty="0"/>
              <a:t>. This repetition rate is an important parameter because it determines how deep your ultrasound can penetrate and how fast you can sample motion.</a:t>
            </a:r>
          </a:p>
          <a:p>
            <a:endParaRPr lang="en-US" dirty="0"/>
          </a:p>
          <a:p>
            <a:r>
              <a:rPr lang="en-US" dirty="0"/>
              <a:t>Each pulse travels into the tissue and produces echoes that return at different times depending on the depth of the reflecting structure. These returning echoes — let’s call them </a:t>
            </a:r>
            <a:r>
              <a:rPr lang="en-US" i="1" dirty="0"/>
              <a:t>echo one</a:t>
            </a:r>
            <a:r>
              <a:rPr lang="en-US" dirty="0"/>
              <a:t>, </a:t>
            </a:r>
            <a:r>
              <a:rPr lang="en-US" i="1" dirty="0"/>
              <a:t>echo two</a:t>
            </a:r>
            <a:r>
              <a:rPr lang="en-US" dirty="0"/>
              <a:t>, </a:t>
            </a:r>
            <a:r>
              <a:rPr lang="en-US" i="1" dirty="0"/>
              <a:t>echo three</a:t>
            </a:r>
            <a:r>
              <a:rPr lang="en-US" dirty="0"/>
              <a:t> — come from slightly different layers or scattering surfaces inside the tissue. If there is no motion, the interval between successive echoes remains the same. But if there is motion — for instance, blood flowing or tissue moving — that spacing changes slightly. By measuring the change in the timing or phase of these echoes, we can estimate velocity.</a:t>
            </a:r>
          </a:p>
          <a:p>
            <a:endParaRPr lang="en-US" dirty="0"/>
          </a:p>
          <a:p>
            <a:r>
              <a:rPr lang="en-US" dirty="0"/>
              <a:t>In pulsed wave Doppler, we can also </a:t>
            </a:r>
            <a:r>
              <a:rPr lang="en-US" b="1" dirty="0"/>
              <a:t>target a specific depth</a:t>
            </a:r>
            <a:r>
              <a:rPr lang="en-US" dirty="0"/>
              <a:t>, often referred to as the </a:t>
            </a:r>
            <a:r>
              <a:rPr lang="en-US" b="1" dirty="0"/>
              <a:t>gate depth</a:t>
            </a:r>
            <a:r>
              <a:rPr lang="en-US" dirty="0"/>
              <a:t>. This means we can focus the measurement on a particular region of interest within the body. The operator can adjust this gate — make it deeper, shallower, wider, or narrower — to control the resolution and sensitivity of the measurement. By analyzing how the returned echoes shift over time, we can extract information about both motion and flow at that specific location.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28</a:t>
            </a:fld>
            <a:endParaRPr lang="en-US"/>
          </a:p>
        </p:txBody>
      </p:sp>
    </p:spTree>
    <p:extLst>
      <p:ext uri="{BB962C8B-B14F-4D97-AF65-F5344CB8AC3E}">
        <p14:creationId xmlns:p14="http://schemas.microsoft.com/office/powerpoint/2010/main" val="28316688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imagine we send a pulse to a stationary target — say, a student sitting still. The pulse travels to that target and comes back after a certain time. Suppose it takes exactly one hundred milliseconds for the sound to make the round trip. If we send a second pulse after one second, that second echo will return at the same delay — one hundred milliseconds — if the target hasn’t moved. Both echoes will look identical, because the distance hasn’t changed.</a:t>
            </a:r>
          </a:p>
          <a:p>
            <a:endParaRPr lang="en-US" dirty="0"/>
          </a:p>
          <a:p>
            <a:r>
              <a:rPr lang="en-US" dirty="0"/>
              <a:t>But now, if that student moves slightly toward us, the second echo will arrive a bit earlier — the return time becomes shorter. The peak of the echo signal shifts forward in time. This small timing change, or phase shift, tells us that motion has occurred. If the target moves rhythmically — for example, the surface is oscillating — the measured signal amplitude will fluctuate up and down around the average line.</a:t>
            </a:r>
          </a:p>
          <a:p>
            <a:endParaRPr lang="en-US" dirty="0"/>
          </a:p>
          <a:p>
            <a:r>
              <a:rPr lang="en-US" dirty="0"/>
              <a:t>We record this oscillating signal over time and then perform a </a:t>
            </a:r>
            <a:r>
              <a:rPr lang="en-US" b="1" dirty="0"/>
              <a:t>Fourier transform</a:t>
            </a:r>
            <a:r>
              <a:rPr lang="en-US" dirty="0"/>
              <a:t> on it. This mathematical operation converts the time-domain signal into a frequency-domain representation. The resulting frequency shift corresponds to the </a:t>
            </a:r>
            <a:r>
              <a:rPr lang="en-US" b="1" dirty="0"/>
              <a:t>Doppler frequency</a:t>
            </a:r>
            <a:r>
              <a:rPr lang="en-US" dirty="0"/>
              <a:t>, which reflects the motion or velocity of the surface or fluid. Usually, the motion is not perfectly uniform but has some periodic pattern. By analyzing these Doppler frequencies, we can quantify that motion precisely.</a:t>
            </a:r>
          </a:p>
          <a:p>
            <a:endParaRPr lang="en-US" dirty="0"/>
          </a:p>
          <a:p>
            <a:r>
              <a:rPr lang="en-US" dirty="0"/>
              <a:t>So, this is the basic idea behind </a:t>
            </a:r>
            <a:r>
              <a:rPr lang="en-US" b="1" dirty="0"/>
              <a:t>pulsed wave Doppler</a:t>
            </a:r>
            <a:r>
              <a:rPr lang="en-US" dirty="0"/>
              <a:t>. It’s slightly more complex than continuous wave Doppler, but it has a major advantage — it allows us to measure motion at a specific depth. We’ll look at some examples and waveforms shortly to illustrate how this works in practice.</a:t>
            </a:r>
          </a:p>
        </p:txBody>
      </p:sp>
      <p:sp>
        <p:nvSpPr>
          <p:cNvPr id="4" name="Slide Number Placeholder 3"/>
          <p:cNvSpPr>
            <a:spLocks noGrp="1"/>
          </p:cNvSpPr>
          <p:nvPr>
            <p:ph type="sldNum" sz="quarter" idx="5"/>
          </p:nvPr>
        </p:nvSpPr>
        <p:spPr/>
        <p:txBody>
          <a:bodyPr/>
          <a:lstStyle/>
          <a:p>
            <a:fld id="{9F30534E-9FB8-46AE-8E3B-5675B268AE6A}" type="slidenum">
              <a:rPr lang="en-US" smtClean="0"/>
              <a:pPr/>
              <a:t>29</a:t>
            </a:fld>
            <a:endParaRPr lang="en-US"/>
          </a:p>
        </p:txBody>
      </p:sp>
    </p:spTree>
    <p:extLst>
      <p:ext uri="{BB962C8B-B14F-4D97-AF65-F5344CB8AC3E}">
        <p14:creationId xmlns:p14="http://schemas.microsoft.com/office/powerpoint/2010/main" val="30346869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I’m explaining the key points — the way I think helps you summarize what really matters. But remember, you still need to read the textbook. It’s not that you can just sit back, listen to my talk, and skip the reading. No, you really have to read the textbook. That’s how you build a good memory and a solid foundation. Two ultrasound imaging lectures in a classroom is not enough if you only listen passively. What I’m giving you here is a general yet quick </a:t>
            </a:r>
            <a:r>
              <a:rPr lang="en-US" dirty="0" err="1"/>
              <a:t>descriptioin</a:t>
            </a:r>
            <a:r>
              <a:rPr lang="en-US" dirty="0"/>
              <a:t> of ultrasound imaging methods — and specifically, how we actually form images.</a:t>
            </a:r>
          </a:p>
          <a:p>
            <a:endParaRPr lang="en-US" dirty="0"/>
          </a:p>
          <a:p>
            <a:r>
              <a:rPr lang="en-US" dirty="0"/>
              <a:t>Now, this topic can be divided into two main parts. The first part is about </a:t>
            </a:r>
            <a:r>
              <a:rPr lang="en-US" i="1" dirty="0"/>
              <a:t>imaging modes</a:t>
            </a:r>
            <a:r>
              <a:rPr lang="en-US" dirty="0"/>
              <a:t>. We’ll talk about different types of ultrasound imaging modes — basically, A-mode, B-mode, C-mode, and M-mode, sometimes also called I-mode. What do these mean? Each mode represents a different way of collecting and displaying ultrasound data. There are multiple ideas behind them, and one very important concept that the textbook doesn’t explain in detail — but I believe you really need to know — is called </a:t>
            </a:r>
            <a:r>
              <a:rPr lang="en-US" i="1" dirty="0"/>
              <a:t>Huygens’ principle</a:t>
            </a:r>
            <a:r>
              <a:rPr lang="en-US" dirty="0"/>
              <a:t>. I checked the pronunciation; it’s “Huygens’ principle.” This is a very important physical idea. Understanding this principle will give you a much deeper grasp of how array-based scanning and beam forming work. It shows how you can focus ultrasound beams at different depths and times, giving you tremendous flexibility in image formation.</a:t>
            </a:r>
          </a:p>
          <a:p>
            <a:endParaRPr lang="en-US" dirty="0"/>
          </a:p>
          <a:p>
            <a:r>
              <a:rPr lang="en-US" dirty="0"/>
              <a:t>In the second part, we’ll move on to </a:t>
            </a:r>
            <a:r>
              <a:rPr lang="en-US" i="1" dirty="0"/>
              <a:t>Doppler imaging</a:t>
            </a:r>
            <a:r>
              <a:rPr lang="en-US" dirty="0"/>
              <a:t>. This part deals with dynamic image formation — it allows us to measure both the speed and the direction of motion, such as blood flow in vessels or motion of the heart chambers. Doppler imaging can be implemented in several ways: you can use continuous ultrasound waves, or you can send out sequences of pulses. It’s a very important imaging mode. We’ll also discuss </a:t>
            </a:r>
            <a:r>
              <a:rPr lang="en-US" i="1" dirty="0"/>
              <a:t>echo correlation</a:t>
            </a:r>
            <a:r>
              <a:rPr lang="en-US" dirty="0"/>
              <a:t> and </a:t>
            </a:r>
            <a:r>
              <a:rPr lang="en-US" i="1" dirty="0"/>
              <a:t>color Doppler</a:t>
            </a:r>
            <a:r>
              <a:rPr lang="en-US" dirty="0"/>
              <a:t>. All these topics are explained clearly in the textbook, so please read that section carefully to strengthen your understanding.</a:t>
            </a:r>
          </a:p>
          <a:p>
            <a:endParaRPr lang="en-US" dirty="0"/>
          </a:p>
          <a:p>
            <a:r>
              <a:rPr lang="en-US" dirty="0"/>
              <a:t>Finally, we’ll look briefly at </a:t>
            </a:r>
            <a:r>
              <a:rPr lang="en-US" i="1" dirty="0"/>
              <a:t>image artifacts</a:t>
            </a:r>
            <a:r>
              <a:rPr lang="en-US" dirty="0"/>
              <a:t> and at some </a:t>
            </a:r>
            <a:r>
              <a:rPr lang="en-US" i="1" dirty="0"/>
              <a:t>new things</a:t>
            </a:r>
            <a:r>
              <a:rPr lang="en-US" dirty="0"/>
              <a:t> — this last part is more for fun and inspiration. We won’t go into all the advanced new ideas in detail. The first three parts — the imaging modes, Huygens’ principle, and Doppler imaging — are what you’ll be tested on. So, let’s begin by asking: what exactly is the A-mode?</a:t>
            </a:r>
          </a:p>
        </p:txBody>
      </p:sp>
      <p:sp>
        <p:nvSpPr>
          <p:cNvPr id="4" name="Slide Number Placeholder 3"/>
          <p:cNvSpPr>
            <a:spLocks noGrp="1"/>
          </p:cNvSpPr>
          <p:nvPr>
            <p:ph type="sldNum" sz="quarter" idx="5"/>
          </p:nvPr>
        </p:nvSpPr>
        <p:spPr/>
        <p:txBody>
          <a:bodyPr/>
          <a:lstStyle/>
          <a:p>
            <a:fld id="{9F30534E-9FB8-46AE-8E3B-5675B268AE6A}" type="slidenum">
              <a:rPr lang="en-US" smtClean="0"/>
              <a:pPr/>
              <a:t>3</a:t>
            </a:fld>
            <a:endParaRPr lang="en-US"/>
          </a:p>
        </p:txBody>
      </p:sp>
    </p:spTree>
    <p:extLst>
      <p:ext uri="{BB962C8B-B14F-4D97-AF65-F5344CB8AC3E}">
        <p14:creationId xmlns:p14="http://schemas.microsoft.com/office/powerpoint/2010/main" val="39506487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98307"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Now, let’s talk about the pulsed wave Doppler mode. In this method, we don’t use a continuous wave. Instead, we send out short, separated pulses—each one acting somewhat like a delta function. It’s not exactly a delta function, but it behaves like one in time. </a:t>
            </a:r>
          </a:p>
          <a:p>
            <a:endParaRPr lang="en-US" dirty="0"/>
          </a:p>
          <a:p>
            <a:r>
              <a:rPr lang="en-US" dirty="0"/>
              <a:t>So, at time one, you send out a pulse into the tissue, and after a short delay, you receive the echo back. Then, at time two, you send the next pulse, and again you wait for the return signal. You keep sending these pulses one after another, in sequence. Each pulse travels into the tissue, interacts with the structures, and returns as a backscattered echo. The transducer then captures this echo signal, allowing you to measure reflections from specific depths—what we call the </a:t>
            </a:r>
            <a:r>
              <a:rPr lang="en-US" i="1" dirty="0"/>
              <a:t>range gate</a:t>
            </a:r>
            <a:r>
              <a:rPr lang="en-US" dirty="0"/>
              <a:t>.</a:t>
            </a:r>
          </a:p>
        </p:txBody>
      </p:sp>
      <p:sp>
        <p:nvSpPr>
          <p:cNvPr id="4" name="Slide Number Placeholder 3"/>
          <p:cNvSpPr>
            <a:spLocks noGrp="1"/>
          </p:cNvSpPr>
          <p:nvPr>
            <p:ph type="sldNum" sz="quarter" idx="5"/>
          </p:nvPr>
        </p:nvSpPr>
        <p:spPr/>
        <p:txBody>
          <a:bodyPr/>
          <a:lstStyle/>
          <a:p>
            <a:pPr>
              <a:defRPr/>
            </a:pPr>
            <a:fld id="{31310E94-5E3D-4276-8ECC-CCA83AEBCDDE}" type="slidenum">
              <a:rPr lang="nl-BE" smtClean="0"/>
              <a:pPr>
                <a:defRPr/>
              </a:pPr>
              <a:t>30</a:t>
            </a:fld>
            <a:endParaRPr lang="nl-BE"/>
          </a:p>
        </p:txBody>
      </p:sp>
    </p:spTree>
    <p:extLst>
      <p:ext uri="{BB962C8B-B14F-4D97-AF65-F5344CB8AC3E}">
        <p14:creationId xmlns:p14="http://schemas.microsoft.com/office/powerpoint/2010/main" val="11881831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itchFamily="116" charset="-128"/>
                <a:cs typeface="+mn-cs"/>
              </a:rPr>
              <a:t>And I pause the wave, and I have two more ways to show you. So, let me just show you again. I hope the computer will not mess up. But I think good for you to see two more ways here. Just try. Okay. Okay. Try to pause the state, which means the reflector or surface does not have a</a:t>
            </a:r>
          </a:p>
          <a:p>
            <a:endParaRPr lang="en-US" dirty="0"/>
          </a:p>
          <a:p>
            <a:r>
              <a:rPr lang="en-US" dirty="0"/>
              <a:t>Let’s go a little deeper into how the pulsed wave behaves. Imagine you’re sending a sequence of pulses toward a target that is not moving. You send one pulse, two pulses, three pulses—each time the echo returns with the same amplitude and phase. If you line up all these received echoes at the same gated time instant, they all align perfectly. The phase remains constant, meaning the surface is stationary.</a:t>
            </a:r>
          </a:p>
          <a:p>
            <a:endParaRPr lang="en-US" dirty="0"/>
          </a:p>
          <a:p>
            <a:r>
              <a:rPr lang="en-US" dirty="0"/>
              <a:t>Now, let’s imagine a different case—one where the reflector is moving or oscillating back and forth. In that case, when you line up the received echoes, you’ll notice that their amplitudes and phases change from pulse to pulse. At a fixed gated time instant, the amplitude might be high for the first echo, lower for the second, and different again for the third. When you plot those amplitude values sequentially, they form a sinusoidal curve, representing a cyclic or oscillating motion.</a:t>
            </a:r>
          </a:p>
          <a:p>
            <a:endParaRPr lang="en-US" dirty="0"/>
          </a:p>
          <a:p>
            <a:r>
              <a:rPr lang="en-US" dirty="0"/>
              <a:t>If the target moves in a steady direction—say, a uniform motion instead of an oscillation—the resulting signal will not be sinusoidal but rather a linear change over time. So, each echo provides a single sampled data point from a given location, and by analyzing how those points evolve over a train of pulses, you can determine the relative motion of the scatterer or reflecting surface.</a:t>
            </a:r>
          </a:p>
          <a:p>
            <a:endParaRPr lang="en-US" dirty="0"/>
          </a:p>
          <a:p>
            <a:r>
              <a:rPr lang="en-US" dirty="0"/>
              <a:t>In your textbook, you’ll find several formulas that describe this mathematically, but the key idea is quite straightforward. The pulse wave mode works by collecting one data point from each returning echo at a fixed range. If there is no motion, the points stay constant; if there is motion, the points vary in amplitude or phase. By examining those variations, we can determine relative motion, which can then be related back to Doppler frequency and ultimately to velocity. However, if the object moves too fast, the returning echoes can overlap or become aliased, causing artifacts in the signal. This is one of the limits of the pulsed wave Doppler technique.</a:t>
            </a:r>
          </a:p>
        </p:txBody>
      </p:sp>
      <p:sp>
        <p:nvSpPr>
          <p:cNvPr id="4" name="Slide Number Placeholder 3"/>
          <p:cNvSpPr>
            <a:spLocks noGrp="1"/>
          </p:cNvSpPr>
          <p:nvPr>
            <p:ph type="sldNum" sz="quarter" idx="5"/>
          </p:nvPr>
        </p:nvSpPr>
        <p:spPr/>
        <p:txBody>
          <a:bodyPr/>
          <a:lstStyle/>
          <a:p>
            <a:fld id="{9F30534E-9FB8-46AE-8E3B-5675B268AE6A}" type="slidenum">
              <a:rPr lang="en-US" smtClean="0"/>
              <a:pPr/>
              <a:t>31</a:t>
            </a:fld>
            <a:endParaRPr lang="en-US"/>
          </a:p>
        </p:txBody>
      </p:sp>
    </p:spTree>
    <p:extLst>
      <p:ext uri="{BB962C8B-B14F-4D97-AF65-F5344CB8AC3E}">
        <p14:creationId xmlns:p14="http://schemas.microsoft.com/office/powerpoint/2010/main" val="22657439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let’s look at another approach—the </a:t>
            </a:r>
            <a:r>
              <a:rPr lang="en-US" b="1" dirty="0"/>
              <a:t>correlation method</a:t>
            </a:r>
            <a:r>
              <a:rPr lang="en-US" dirty="0"/>
              <a:t>, which is quite intuitive. You start with a transducer that sends out a pulse of ultrasound and records the entire backscattered signal as a function of time. That gives you a complete waveform, not just a single data point. Then, you send a second pulse, and again you record the returned signal. By the time the second pulse arrives, the scatterers—such as red blood cells—will have moved slightly compared to their original positions.</a:t>
            </a:r>
          </a:p>
          <a:p>
            <a:endParaRPr lang="en-US" dirty="0"/>
          </a:p>
          <a:p>
            <a:r>
              <a:rPr lang="en-US" dirty="0"/>
              <a:t>To find out how much motion occurred, we compare the two signals using correlation. You look for the time delay, denoted as </a:t>
            </a:r>
            <a:r>
              <a:rPr lang="en-US" i="1" dirty="0"/>
              <a:t>tau</a:t>
            </a:r>
            <a:r>
              <a:rPr lang="en-US" dirty="0"/>
              <a:t>, where the two signals are most similar. This time delay tells you how far the scatterers have moved between the two measurements. When you multiply that </a:t>
            </a:r>
            <a:r>
              <a:rPr lang="en-US" i="1" dirty="0"/>
              <a:t>tau</a:t>
            </a:r>
            <a:r>
              <a:rPr lang="en-US" dirty="0"/>
              <a:t> by the sound speed along the beam direction, you get the relative displacement. From that, you can calculate the velocity or even derive the Doppler frequency if you prefer.</a:t>
            </a:r>
          </a:p>
          <a:p>
            <a:endParaRPr lang="en-US" dirty="0"/>
          </a:p>
          <a:p>
            <a:r>
              <a:rPr lang="en-US" dirty="0"/>
              <a:t>So, this is the basic idea behind the correlation method—it’s simple but very effective. By comparing the returning waveforms over time, we can accurately measure how fast and in what direction the blood or tissue is moving. This is often used alongside Doppler analysis to enhance motion estimation accuracy.</a:t>
            </a:r>
          </a:p>
        </p:txBody>
      </p:sp>
      <p:sp>
        <p:nvSpPr>
          <p:cNvPr id="4" name="Slide Number Placeholder 3"/>
          <p:cNvSpPr>
            <a:spLocks noGrp="1"/>
          </p:cNvSpPr>
          <p:nvPr>
            <p:ph type="sldNum" sz="quarter" idx="5"/>
          </p:nvPr>
        </p:nvSpPr>
        <p:spPr/>
        <p:txBody>
          <a:bodyPr/>
          <a:lstStyle/>
          <a:p>
            <a:fld id="{9F30534E-9FB8-46AE-8E3B-5675B268AE6A}" type="slidenum">
              <a:rPr lang="en-US" smtClean="0"/>
              <a:pPr/>
              <a:t>32</a:t>
            </a:fld>
            <a:endParaRPr lang="en-US"/>
          </a:p>
        </p:txBody>
      </p:sp>
    </p:spTree>
    <p:extLst>
      <p:ext uri="{BB962C8B-B14F-4D97-AF65-F5344CB8AC3E}">
        <p14:creationId xmlns:p14="http://schemas.microsoft.com/office/powerpoint/2010/main" val="339441625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this slide shows how the Doppler effect can be used to measure and visualize velocity. The Doppler information can be superimposed directly on the </a:t>
            </a:r>
            <a:r>
              <a:rPr lang="en-US" b="1" dirty="0"/>
              <a:t>B-mode</a:t>
            </a:r>
            <a:r>
              <a:rPr lang="en-US" dirty="0"/>
              <a:t> image. The B-mode gives you the anatomical structure — for example, you can clearly see a large blood vessel here. Once you have that anatomical background, you can add the velocity field on top of it using color coding.</a:t>
            </a:r>
          </a:p>
          <a:p>
            <a:endParaRPr lang="en-US" dirty="0"/>
          </a:p>
          <a:p>
            <a:r>
              <a:rPr lang="en-US" dirty="0"/>
              <a:t>In </a:t>
            </a:r>
            <a:r>
              <a:rPr lang="en-US" b="1" dirty="0"/>
              <a:t>color Doppler imaging</a:t>
            </a:r>
            <a:r>
              <a:rPr lang="en-US" dirty="0"/>
              <a:t>, the motion is encoded using colors, typically the RGB scheme. Motion </a:t>
            </a:r>
            <a:r>
              <a:rPr lang="en-US" b="1" dirty="0"/>
              <a:t>toward</a:t>
            </a:r>
            <a:r>
              <a:rPr lang="en-US" dirty="0"/>
              <a:t> the transducer is displayed in </a:t>
            </a:r>
            <a:r>
              <a:rPr lang="en-US" b="1" dirty="0"/>
              <a:t>red</a:t>
            </a:r>
            <a:r>
              <a:rPr lang="en-US" dirty="0"/>
              <a:t>, while motion </a:t>
            </a:r>
            <a:r>
              <a:rPr lang="en-US" b="1" dirty="0"/>
              <a:t>away</a:t>
            </a:r>
            <a:r>
              <a:rPr lang="en-US" dirty="0"/>
              <a:t> from the transducer is shown in </a:t>
            </a:r>
            <a:r>
              <a:rPr lang="en-US" b="1" dirty="0"/>
              <a:t>blue</a:t>
            </a:r>
            <a:r>
              <a:rPr lang="en-US" dirty="0"/>
              <a:t>. Sometimes a </a:t>
            </a:r>
            <a:r>
              <a:rPr lang="en-US" b="1" dirty="0"/>
              <a:t>green</a:t>
            </a:r>
            <a:r>
              <a:rPr lang="en-US" dirty="0"/>
              <a:t> component is used to indicate the </a:t>
            </a:r>
            <a:r>
              <a:rPr lang="en-US" b="1" dirty="0"/>
              <a:t>variance</a:t>
            </a:r>
            <a:r>
              <a:rPr lang="en-US" dirty="0"/>
              <a:t> of the signal — that is, how much fluctuation or turbulence there is in the flow. If the blood flow is smooth and uniform, you won’t see much green at all. But if the flow becomes turbulent or irregular, you’ll see more green appearing in the image.</a:t>
            </a:r>
          </a:p>
          <a:p>
            <a:endParaRPr lang="en-US" dirty="0"/>
          </a:p>
          <a:p>
            <a:r>
              <a:rPr lang="en-US" dirty="0"/>
              <a:t>This color map gives a one-dimensional view of motion — only along the direction of the ultrasound beam. It doesn’t tell you about lateral movement, but it’s very effective for examining flow in vessels. In more advanced cases, you can apply a </a:t>
            </a:r>
            <a:r>
              <a:rPr lang="en-US" b="1" dirty="0"/>
              <a:t>Fourier transform</a:t>
            </a:r>
            <a:r>
              <a:rPr lang="en-US" dirty="0"/>
              <a:t> to the Doppler signal to obtain the </a:t>
            </a:r>
            <a:r>
              <a:rPr lang="en-US" b="1" dirty="0"/>
              <a:t>velocity distribution</a:t>
            </a:r>
            <a:r>
              <a:rPr lang="en-US" dirty="0"/>
              <a:t>, because the motion is not always at a single frequency. Blood flow, for instance, has multiple velocity components due to pulsation and vessel geometry. So, color Doppler provides a dynamic, intuitive way to visualize those variations on top of anatomical images.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33</a:t>
            </a:fld>
            <a:endParaRPr lang="en-US"/>
          </a:p>
        </p:txBody>
      </p:sp>
    </p:spTree>
    <p:extLst>
      <p:ext uri="{BB962C8B-B14F-4D97-AF65-F5344CB8AC3E}">
        <p14:creationId xmlns:p14="http://schemas.microsoft.com/office/powerpoint/2010/main" val="9462064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dirty="0"/>
              <a:t>Here we move to </a:t>
            </a:r>
            <a:r>
              <a:rPr lang="en-US" b="1" dirty="0"/>
              <a:t>spectral Doppler imaging</a:t>
            </a:r>
            <a:r>
              <a:rPr lang="en-US" dirty="0"/>
              <a:t>, as shown in Figure 3.23 from your textbook. This method provides more detailed information about the range of velocities within a vessel. You can see how the signal amplitude varies over the </a:t>
            </a:r>
            <a:r>
              <a:rPr lang="en-US" b="1" dirty="0"/>
              <a:t>cardiac cycle</a:t>
            </a:r>
            <a:r>
              <a:rPr lang="en-US" dirty="0"/>
              <a:t> — during </a:t>
            </a:r>
            <a:r>
              <a:rPr lang="en-US" b="1" dirty="0"/>
              <a:t>systole,</a:t>
            </a:r>
            <a:r>
              <a:rPr lang="en-US" dirty="0"/>
              <a:t> when the heart contracts, and </a:t>
            </a:r>
            <a:r>
              <a:rPr lang="en-US" b="1" dirty="0"/>
              <a:t>diastole,</a:t>
            </a:r>
            <a:r>
              <a:rPr lang="en-US" dirty="0"/>
              <a:t> when it relaxes. During systole, the flow velocity is higher, which shifts the Doppler frequency upward. During diastole, the flow slows down, so the Doppler shift becomes smaller.</a:t>
            </a:r>
          </a:p>
          <a:p>
            <a:pPr algn="just"/>
            <a:endParaRPr lang="en-US" dirty="0"/>
          </a:p>
          <a:p>
            <a:pPr algn="just"/>
            <a:r>
              <a:rPr lang="en-US" dirty="0"/>
              <a:t>The result is a spectrum showing how signal amplitude changes with Doppler frequency over time. Each vertical line in the display represents the distribution of frequencies — or velocities — at a given instant. When plotted together, this forms the </a:t>
            </a:r>
            <a:r>
              <a:rPr lang="en-US" b="1" dirty="0"/>
              <a:t>spectral waveform</a:t>
            </a:r>
            <a:r>
              <a:rPr lang="en-US" dirty="0"/>
              <a:t>, which you often see in clinical Doppler displays. By analyzing these patterns, clinicians can assess blood flow speed, direction, and uniformity through the cardiac cycle.</a:t>
            </a:r>
          </a:p>
          <a:p>
            <a:pPr algn="just"/>
            <a:endParaRPr lang="en-US" dirty="0"/>
          </a:p>
          <a:p>
            <a:pPr algn="just"/>
            <a:r>
              <a:rPr lang="en-US" dirty="0"/>
              <a:t>So, to summarize, Doppler imaging includes several complementary modes: </a:t>
            </a:r>
            <a:r>
              <a:rPr lang="en-US" b="1" dirty="0"/>
              <a:t>continuous wave</a:t>
            </a:r>
            <a:r>
              <a:rPr lang="en-US" dirty="0"/>
              <a:t>, </a:t>
            </a:r>
            <a:r>
              <a:rPr lang="en-US" b="1" dirty="0"/>
              <a:t>pulsed wave</a:t>
            </a:r>
            <a:r>
              <a:rPr lang="en-US" dirty="0"/>
              <a:t>, and </a:t>
            </a:r>
            <a:r>
              <a:rPr lang="en-US" b="1" dirty="0"/>
              <a:t>correlation methods</a:t>
            </a:r>
            <a:r>
              <a:rPr lang="en-US" dirty="0"/>
              <a:t>, along with </a:t>
            </a:r>
            <a:r>
              <a:rPr lang="en-US" b="1" dirty="0"/>
              <a:t>color</a:t>
            </a:r>
            <a:r>
              <a:rPr lang="en-US" dirty="0"/>
              <a:t> and </a:t>
            </a:r>
            <a:r>
              <a:rPr lang="en-US" b="1" dirty="0"/>
              <a:t>spectral Doppler</a:t>
            </a:r>
            <a:r>
              <a:rPr lang="en-US" dirty="0"/>
              <a:t>. Continuous and pulsed modes measure velocity; color Doppler visualizes it; and spectral Doppler reveals its frequency content. Together, they provide a comprehensive view of motion and flow in ultrasound imaging — anatomically and dynamically.</a:t>
            </a:r>
          </a:p>
        </p:txBody>
      </p:sp>
      <p:sp>
        <p:nvSpPr>
          <p:cNvPr id="4" name="Slide Number Placeholder 3"/>
          <p:cNvSpPr>
            <a:spLocks noGrp="1"/>
          </p:cNvSpPr>
          <p:nvPr>
            <p:ph type="sldNum" sz="quarter" idx="5"/>
          </p:nvPr>
        </p:nvSpPr>
        <p:spPr/>
        <p:txBody>
          <a:bodyPr/>
          <a:lstStyle/>
          <a:p>
            <a:fld id="{9F30534E-9FB8-46AE-8E3B-5675B268AE6A}" type="slidenum">
              <a:rPr lang="en-US" smtClean="0"/>
              <a:pPr/>
              <a:t>34</a:t>
            </a:fld>
            <a:endParaRPr lang="en-US"/>
          </a:p>
        </p:txBody>
      </p:sp>
    </p:spTree>
    <p:extLst>
      <p:ext uri="{BB962C8B-B14F-4D97-AF65-F5344CB8AC3E}">
        <p14:creationId xmlns:p14="http://schemas.microsoft.com/office/powerpoint/2010/main" val="1318293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let’s talk briefly about </a:t>
            </a:r>
            <a:r>
              <a:rPr lang="en-US" b="1" dirty="0"/>
              <a:t>ultrasound image artifacts</a:t>
            </a:r>
            <a:r>
              <a:rPr lang="en-US" dirty="0"/>
              <a:t>. Like any imaging modality, ultrasound is not perfect — and various artifacts can appear due to limitations in the system or the physics of sound propagation. These artifacts may come from reflection, refraction, attenuation, or motion. Some are simply distortions, while others can mimic real anatomical structures.</a:t>
            </a:r>
          </a:p>
          <a:p>
            <a:endParaRPr lang="en-US" dirty="0"/>
          </a:p>
          <a:p>
            <a:r>
              <a:rPr lang="en-US" dirty="0"/>
              <a:t>Understanding and recognizing these artifacts is extremely important, because they can affect how you interpret the image. We’ll look at examples of these artifacts and discuss what causes them, and how they can sometimes even be used advantageously in image interpretation.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35</a:t>
            </a:fld>
            <a:endParaRPr lang="en-US"/>
          </a:p>
        </p:txBody>
      </p:sp>
    </p:spTree>
    <p:extLst>
      <p:ext uri="{BB962C8B-B14F-4D97-AF65-F5344CB8AC3E}">
        <p14:creationId xmlns:p14="http://schemas.microsoft.com/office/powerpoint/2010/main" val="190215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algn="just"/>
            <a:r>
              <a:rPr lang="en-US" dirty="0"/>
              <a:t>Now, let’s talk about </a:t>
            </a:r>
            <a:r>
              <a:rPr lang="en-US" b="1" dirty="0"/>
              <a:t>time-gain compensation</a:t>
            </a:r>
            <a:r>
              <a:rPr lang="en-US" dirty="0"/>
              <a:t>. When we deal with very high-frequency ultrasound—ultrasound signals in the megahertz range—the signal amplitude can be extremely small. If we simply record the raw signal amplitude or intensity as it is, without doing any correction, you’ll find that the deeper features inside the tissue appear much weaker than the ones near the surface.</a:t>
            </a:r>
          </a:p>
          <a:p>
            <a:pPr algn="just"/>
            <a:endParaRPr lang="en-US" dirty="0"/>
          </a:p>
          <a:p>
            <a:pPr algn="just"/>
            <a:r>
              <a:rPr lang="en-US" dirty="0"/>
              <a:t>This happens because of </a:t>
            </a:r>
            <a:r>
              <a:rPr lang="en-US" i="1" dirty="0"/>
              <a:t>attenuation</a:t>
            </a:r>
            <a:r>
              <a:rPr lang="en-US" dirty="0"/>
              <a:t> and </a:t>
            </a:r>
            <a:r>
              <a:rPr lang="en-US" i="1" dirty="0"/>
              <a:t>wave scattering</a:t>
            </a:r>
            <a:r>
              <a:rPr lang="en-US" dirty="0"/>
              <a:t>. As the ultrasound wave travels deeper, part of the energy is absorbed, and part of it is scattered in different directions. Both effects cause the returning signal—the echo—to decay exponentially with depth. Near the surface, the reflected wave is strong, but as you move deeper, the signal strength drops off very quickly. The decay roughly follows an exponential curve.</a:t>
            </a:r>
          </a:p>
          <a:p>
            <a:pPr algn="just"/>
            <a:endParaRPr lang="en-US" dirty="0"/>
          </a:p>
          <a:p>
            <a:pPr algn="just"/>
            <a:r>
              <a:rPr lang="en-US" dirty="0"/>
              <a:t>To correct for this loss, we apply what’s called </a:t>
            </a:r>
            <a:r>
              <a:rPr lang="en-US" i="1" dirty="0"/>
              <a:t>time-gain compensation</a:t>
            </a:r>
            <a:r>
              <a:rPr lang="en-US" dirty="0"/>
              <a:t>, or TGC. The idea is simple: as the echo arrives later in time—which corresponds to greater depth—you gradually increase the amplification factor. In other words, you boost the gain as a function of depth to counteract the exponential decay. The amplification curve roughly follows the opposite shape of the attenuation curve. When you multiply the received signal by this depth-dependent gain, the resulting image becomes more uniform in brightness.</a:t>
            </a:r>
          </a:p>
          <a:p>
            <a:pPr algn="just"/>
            <a:endParaRPr lang="en-US" dirty="0"/>
          </a:p>
          <a:p>
            <a:pPr algn="just"/>
            <a:r>
              <a:rPr lang="en-US" dirty="0"/>
              <a:t>This compensation makes the ultrasound image look much better and more interpretable. Without it, the deeper regions would appear dark and faint, while the shallow regions would look overly bright. With TGC, you recover a more balanced image. However, remember that this correction is based on assumptions about tissue homogeneity—it works well when the tissue properties are roughly uniform. In real biological tissue, conditions are not perfectly homogeneous, so the quantitative accuracy is not perfect.</a:t>
            </a:r>
          </a:p>
          <a:p>
            <a:pPr algn="just"/>
            <a:endParaRPr lang="en-US" dirty="0"/>
          </a:p>
          <a:p>
            <a:pPr algn="just"/>
            <a:r>
              <a:rPr lang="en-US" dirty="0"/>
              <a:t>It’s similar to what happens in CT imaging when we apply </a:t>
            </a:r>
            <a:r>
              <a:rPr lang="en-US" i="1" dirty="0"/>
              <a:t>beam-hardening correction</a:t>
            </a:r>
            <a:r>
              <a:rPr lang="en-US" dirty="0"/>
              <a:t>—we can reduce the artifacts, but it’s never a perfect fix. So, keep in mind that in ultrasound, different echo times correspond to different depths, and the deeper the echo, the stronger the amplification you need to apply. That’s the principle of time-gain compensation.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36</a:t>
            </a:fld>
            <a:endParaRPr lang="en-US"/>
          </a:p>
        </p:txBody>
      </p:sp>
    </p:spTree>
    <p:extLst>
      <p:ext uri="{BB962C8B-B14F-4D97-AF65-F5344CB8AC3E}">
        <p14:creationId xmlns:p14="http://schemas.microsoft.com/office/powerpoint/2010/main" val="22685858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111619" name="Notes Placeholder 2"/>
          <p:cNvSpPr>
            <a:spLocks noGrp="1"/>
          </p:cNvSpPr>
          <p:nvPr>
            <p:ph type="body" idx="1"/>
          </p:nvPr>
        </p:nvSpPr>
        <p:spPr bwMode="auto">
          <a:noFill/>
        </p:spPr>
        <p:txBody>
          <a:bodyPr wrap="square" numCol="1" anchor="t" anchorCtr="0" compatLnSpc="1">
            <a:prstTxWarp prst="textNoShape">
              <a:avLst/>
            </a:prstTxWarp>
          </a:bodyPr>
          <a:lstStyle/>
          <a:p>
            <a:pPr algn="just"/>
            <a:r>
              <a:rPr lang="en-US" dirty="0"/>
              <a:t>Now, let’s talk about the next type of artifact, which is caused by what we call </a:t>
            </a:r>
            <a:r>
              <a:rPr lang="en-US" i="1" dirty="0"/>
              <a:t>side lobes</a:t>
            </a:r>
            <a:r>
              <a:rPr lang="en-US" dirty="0"/>
              <a:t>. In ultrasound imaging, no matter how you modulate the transducer elements — whether you use a one-dimensional or a two-dimensional array, or even a single transducer — you can never create a perfectly straight, narrow beam. Each transducer element generates a </a:t>
            </a:r>
            <a:r>
              <a:rPr lang="en-US" i="1" dirty="0"/>
              <a:t>spherical wave</a:t>
            </a:r>
            <a:r>
              <a:rPr lang="en-US" dirty="0"/>
              <a:t>, and when these waves combine through interference, they form one strong main beam along the principal direction, plus several weaker beams on the sides — these are the </a:t>
            </a:r>
            <a:r>
              <a:rPr lang="en-US" i="1" dirty="0"/>
              <a:t>side lobes</a:t>
            </a:r>
            <a:r>
              <a:rPr lang="en-US" dirty="0"/>
              <a:t>.</a:t>
            </a:r>
          </a:p>
          <a:p>
            <a:pPr algn="just"/>
            <a:endParaRPr lang="en-US" dirty="0"/>
          </a:p>
          <a:p>
            <a:pPr algn="just"/>
            <a:r>
              <a:rPr lang="en-US" dirty="0"/>
              <a:t>Physically, this happens because we’re dealing with waves, and waves naturally spread out. Even if we adjust the phase and amplitude across the array, we can’t perfectly confine all the energy into a single pencil-thin line. The best we can achieve is a main lobe with high intensity, surrounded by smaller side lobes with lower intensity. If you’ve studied Fourier analysis, this is similar to what happens when you approximate a sharp function — you always get some rippling, known as </a:t>
            </a:r>
            <a:r>
              <a:rPr lang="en-US" i="1" dirty="0"/>
              <a:t>ringing</a:t>
            </a:r>
            <a:r>
              <a:rPr lang="en-US" dirty="0"/>
              <a:t>. Here, the same principle applies to the ultrasound beam.</a:t>
            </a:r>
          </a:p>
          <a:p>
            <a:pPr algn="just"/>
            <a:endParaRPr lang="en-US" dirty="0"/>
          </a:p>
          <a:p>
            <a:pPr algn="just"/>
            <a:r>
              <a:rPr lang="en-US" dirty="0"/>
              <a:t>Now, these side lobes can create misleading signals in the image. For example, if you’re scanning a region with a single bright reflector, the main lobe gives a strong echo at the correct location. But the side lobes can also pick up reflections from off-axis points, which then appear as false echoes in the image — often as smaller or dimmer copies of the real structure. So, you might see multiple bright spots, even though only one real reflector exists. In clinical practice, recognizing this artifact is essential — you may move the transducer slightly to confirm which echo is genuine and which is an artifact.</a:t>
            </a:r>
          </a:p>
          <a:p>
            <a:pPr algn="just"/>
            <a:endParaRPr lang="en-US" dirty="0"/>
          </a:p>
          <a:p>
            <a:pPr algn="just"/>
            <a:r>
              <a:rPr lang="en-US" dirty="0"/>
              <a:t>Another related effect is </a:t>
            </a:r>
            <a:r>
              <a:rPr lang="en-US" i="1" dirty="0"/>
              <a:t>reverberation</a:t>
            </a:r>
            <a:r>
              <a:rPr lang="en-US" dirty="0"/>
              <a:t>, which happens when echoes bounce back and forth between two reflective surfaces — such as tissue layers or an air-tissue interface. These multiple reflections cause several delayed echoes to appear on the image, even though only one actual surface exists. They appear as repeated, evenly spaced lines, decreasing in intensity with depth. You can see examples of these side lobe patterns and reverberation artifacts in the slide images here. Understanding them helps you identify what’s real and what’s simply an effect of wave interference and multiple reflection.</a:t>
            </a:r>
          </a:p>
        </p:txBody>
      </p:sp>
      <p:sp>
        <p:nvSpPr>
          <p:cNvPr id="4" name="Slide Number Placeholder 3"/>
          <p:cNvSpPr>
            <a:spLocks noGrp="1"/>
          </p:cNvSpPr>
          <p:nvPr>
            <p:ph type="sldNum" sz="quarter" idx="5"/>
          </p:nvPr>
        </p:nvSpPr>
        <p:spPr/>
        <p:txBody>
          <a:bodyPr/>
          <a:lstStyle/>
          <a:p>
            <a:pPr>
              <a:defRPr/>
            </a:pPr>
            <a:fld id="{9D5E56D2-8884-4377-93F0-D4E37BD23D2C}" type="slidenum">
              <a:rPr lang="nl-BE" smtClean="0">
                <a:solidFill>
                  <a:prstClr val="black"/>
                </a:solidFill>
              </a:rPr>
              <a:pPr>
                <a:defRPr/>
              </a:pPr>
              <a:t>37</a:t>
            </a:fld>
            <a:endParaRPr lang="nl-BE">
              <a:solidFill>
                <a:prstClr val="black"/>
              </a:solidFill>
            </a:endParaRPr>
          </a:p>
        </p:txBody>
      </p:sp>
    </p:spTree>
    <p:extLst>
      <p:ext uri="{BB962C8B-B14F-4D97-AF65-F5344CB8AC3E}">
        <p14:creationId xmlns:p14="http://schemas.microsoft.com/office/powerpoint/2010/main" val="2495394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continue with more examples of ultrasound artifacts. One common type is caused by </a:t>
            </a:r>
            <a:r>
              <a:rPr lang="en-US" i="1" dirty="0"/>
              <a:t>multiple reflections</a:t>
            </a:r>
            <a:r>
              <a:rPr lang="en-US" dirty="0"/>
              <a:t> between layers. Imagine sending one ultrasound pulse into a structure like the lung. The wave first reflects from the top surface, giving you the first echo. Some energy penetrates deeper, hits the bottom surface, and reflects. But on its way, that echo may bounce again from the top surface and return once more to the transducer. As a result, even though you sent only one pulse, you detect several echoes arriving at different times. This produces a sequence of repeated bands on the image — very similar to hearing multiple “hellos” echoing in a mountain valley after shouting once.</a:t>
            </a:r>
          </a:p>
          <a:p>
            <a:endParaRPr lang="en-US" dirty="0"/>
          </a:p>
          <a:p>
            <a:r>
              <a:rPr lang="en-US" dirty="0"/>
              <a:t>Another important artifact is </a:t>
            </a:r>
            <a:r>
              <a:rPr lang="en-US" i="1" dirty="0"/>
              <a:t>acoustic shadowing</a:t>
            </a:r>
            <a:r>
              <a:rPr lang="en-US" dirty="0"/>
              <a:t>. This occurs when a dense object — for instance, a gallstone or kidney stone — strongly reflects or absorbs the ultrasound energy. Because the wave cannot penetrate beyond it, there’s no signal coming from the tissue behind the object. On the image, this appears as a dark region, or “shadow,” extending below the bright reflective surface. You can clearly see this in the figure on the right, where the shadow forms behind a gallstone.</a:t>
            </a:r>
          </a:p>
          <a:p>
            <a:endParaRPr lang="en-US" dirty="0"/>
          </a:p>
          <a:p>
            <a:r>
              <a:rPr lang="en-US" dirty="0"/>
              <a:t>In the images on this slide, you can see both types of artifacts — reverberation lines appearing as repeated echoes, and acoustic shadowing creating dark regions behind dense materials. Recognizing these patterns is essential for accurate diagnosis. They’re not always errors; sometimes they actually help identify the nature of the structure — for example, confirming the presence of a stone or a metallic implant. But conceptually, you should always understand how these artifacts form and what they tell you about the ultrasound-tissue interaction.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38</a:t>
            </a:fld>
            <a:endParaRPr lang="en-US"/>
          </a:p>
        </p:txBody>
      </p:sp>
    </p:spTree>
    <p:extLst>
      <p:ext uri="{BB962C8B-B14F-4D97-AF65-F5344CB8AC3E}">
        <p14:creationId xmlns:p14="http://schemas.microsoft.com/office/powerpoint/2010/main" val="1103078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in the last part of this lecture, let’s take a look at a few interesting new ideas in ultrasound imaging. We won’t go deep into equations or technical details here — I just want to give you a brief overview of some of the most exciting developments happening right now in this field.</a:t>
            </a:r>
          </a:p>
        </p:txBody>
      </p:sp>
      <p:sp>
        <p:nvSpPr>
          <p:cNvPr id="4" name="Slide Number Placeholder 3"/>
          <p:cNvSpPr>
            <a:spLocks noGrp="1"/>
          </p:cNvSpPr>
          <p:nvPr>
            <p:ph type="sldNum" sz="quarter" idx="5"/>
          </p:nvPr>
        </p:nvSpPr>
        <p:spPr/>
        <p:txBody>
          <a:bodyPr/>
          <a:lstStyle/>
          <a:p>
            <a:fld id="{9F30534E-9FB8-46AE-8E3B-5675B268AE6A}" type="slidenum">
              <a:rPr lang="en-US" smtClean="0"/>
              <a:pPr/>
              <a:t>39</a:t>
            </a:fld>
            <a:endParaRPr lang="en-US"/>
          </a:p>
        </p:txBody>
      </p:sp>
    </p:spTree>
    <p:extLst>
      <p:ext uri="{BB962C8B-B14F-4D97-AF65-F5344CB8AC3E}">
        <p14:creationId xmlns:p14="http://schemas.microsoft.com/office/powerpoint/2010/main" val="1798567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mc:AlternateContent xmlns:mc="http://schemas.openxmlformats.org/markup-compatibility/2006" xmlns:a14="http://schemas.microsoft.com/office/drawing/2010/main">
        <mc:Choice Requires="a14">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Let us talk about different ultrasound imaging modes.  First, the A mode imaging. A means amplitude. And we have a few movies to show you. Wait for a while, because when I show movies, I need to quit this mode and change things a little bit—it’s not so easy. But let me first give you the rough ideas about different ultrasound imaging modes. A for amplitude.</a:t>
                </a:r>
              </a:p>
              <a:p>
                <a:endParaRPr lang="en-US" dirty="0"/>
              </a:p>
              <a:p>
                <a:r>
                  <a:rPr lang="en-US" dirty="0"/>
                  <a:t>You send a pulse—send a pulse into biological tissue. The pulse will propagate into the tissue, after the machine layer I accidentally introduced to you last time. The idea is that the ultrasound energy comes into the body and hits certain scatterers or boundaries, and part of the energy will be reflected, so it keeps coming back. You have internal structures; acoustic states can introduce inhomogeneity; they keep reflecting energy back.</a:t>
                </a:r>
              </a:p>
              <a:p>
                <a:endParaRPr lang="en-US" dirty="0"/>
              </a:p>
              <a:p>
                <a:r>
                  <a:rPr lang="en-US" dirty="0"/>
                  <a:t>As the main energy goes into biological tissue, the ultrasound energy intensity or flux will weaken and weaken. Partial energy comes back while the wave goes deeper. The energy is also subject to scattering and absorption. So this is a complicated process. But basically, you have energy that keeps going and keeps sending echoes back. This will be shown graphically in a video; I will show you in a moment.</a:t>
                </a:r>
              </a:p>
              <a:p>
                <a:endParaRPr lang="en-US" dirty="0"/>
              </a:p>
              <a:p>
                <a:r>
                  <a:rPr lang="en-US" dirty="0"/>
                  <a:t>This is not like X-ray or gamma imaging, where the beam goes through them. With ultrasound imaging, most likely, it goes on a round trip. You send energy in and it comes back at different times. Two times distance equals speed times time—so, </a:t>
                </a:r>
                <a14:m>
                  <m:oMath xmlns:m="http://schemas.openxmlformats.org/officeDocument/2006/math">
                    <m:r>
                      <a:rPr lang="en-US" sz="1200" kern="1200">
                        <a:solidFill>
                          <a:schemeClr val="tx1"/>
                        </a:solidFill>
                        <a:latin typeface="Cambria Math" panose="02040503050406030204" pitchFamily="18" charset="0"/>
                        <a:ea typeface="ＭＳ Ｐゴシック" pitchFamily="116" charset="-128"/>
                        <a:cs typeface="+mn-cs"/>
                      </a:rPr>
                      <m:t>2</m:t>
                    </m:r>
                    <m:r>
                      <a:rPr lang="en-US" sz="1200" i="0" kern="1200">
                        <a:solidFill>
                          <a:schemeClr val="tx1"/>
                        </a:solidFill>
                        <a:latin typeface="Cambria Math" panose="02040503050406030204" pitchFamily="18" charset="0"/>
                        <a:ea typeface="ＭＳ Ｐゴシック" pitchFamily="116" charset="-128"/>
                        <a:cs typeface="+mn-cs"/>
                      </a:rPr>
                      <m:t>×</m:t>
                    </m:r>
                    <m:r>
                      <m:rPr>
                        <m:nor/>
                      </m:rPr>
                      <a:rPr lang="en-US" sz="1200" b="0" i="1" kern="1200">
                        <a:solidFill>
                          <a:schemeClr val="tx1"/>
                        </a:solidFill>
                        <a:latin typeface="Arial" charset="0"/>
                        <a:ea typeface="ＭＳ Ｐゴシック" pitchFamily="116" charset="-128"/>
                        <a:cs typeface="+mn-cs"/>
                      </a:rPr>
                      <m:t>distance</m:t>
                    </m:r>
                    <m:r>
                      <a:rPr lang="en-US" sz="1200" b="0" i="0" kern="1200">
                        <a:solidFill>
                          <a:schemeClr val="tx1"/>
                        </a:solidFill>
                        <a:latin typeface="Cambria Math" panose="02040503050406030204" pitchFamily="18" charset="0"/>
                        <a:ea typeface="ＭＳ Ｐゴシック" pitchFamily="116" charset="-128"/>
                        <a:cs typeface="+mn-cs"/>
                      </a:rPr>
                      <m:t>=</m:t>
                    </m:r>
                    <m:r>
                      <a:rPr lang="en-US" sz="1200" b="0" i="1" kern="1200">
                        <a:solidFill>
                          <a:schemeClr val="tx1"/>
                        </a:solidFill>
                        <a:latin typeface="Cambria Math" panose="02040503050406030204" pitchFamily="18" charset="0"/>
                        <a:ea typeface="ＭＳ Ｐゴシック" pitchFamily="116" charset="-128"/>
                        <a:cs typeface="+mn-cs"/>
                      </a:rPr>
                      <m:t>𝑐</m:t>
                    </m:r>
                    <m:r>
                      <a:rPr lang="en-US" sz="1200" b="0" i="0" kern="1200">
                        <a:solidFill>
                          <a:schemeClr val="tx1"/>
                        </a:solidFill>
                        <a:latin typeface="Cambria Math" panose="02040503050406030204" pitchFamily="18" charset="0"/>
                        <a:ea typeface="ＭＳ Ｐゴシック" pitchFamily="116" charset="-128"/>
                        <a:cs typeface="+mn-cs"/>
                      </a:rPr>
                      <m:t>×</m:t>
                    </m:r>
                    <m:r>
                      <m:rPr>
                        <m:nor/>
                      </m:rPr>
                      <a:rPr lang="en-US" sz="1200" b="0" i="1" kern="1200">
                        <a:solidFill>
                          <a:schemeClr val="tx1"/>
                        </a:solidFill>
                        <a:latin typeface="Arial" charset="0"/>
                        <a:ea typeface="ＭＳ Ｐゴシック" pitchFamily="116" charset="-128"/>
                        <a:cs typeface="+mn-cs"/>
                      </a:rPr>
                      <m:t>time</m:t>
                    </m:r>
                  </m:oMath>
                </a14:m>
                <a:r>
                  <a:rPr lang="en-US" dirty="0"/>
                  <a:t>—and remember </a:t>
                </a:r>
                <a14:m>
                  <m:oMath xmlns:m="http://schemas.openxmlformats.org/officeDocument/2006/math">
                    <m:r>
                      <a:rPr lang="en-US" sz="1200" i="1" kern="1200">
                        <a:solidFill>
                          <a:schemeClr val="tx1"/>
                        </a:solidFill>
                        <a:latin typeface="Cambria Math" panose="02040503050406030204" pitchFamily="18" charset="0"/>
                        <a:ea typeface="ＭＳ Ｐゴシック" pitchFamily="116" charset="-128"/>
                        <a:cs typeface="+mn-cs"/>
                      </a:rPr>
                      <m:t>𝑐</m:t>
                    </m:r>
                  </m:oMath>
                </a14:m>
                <a:r>
                  <a:rPr lang="en-US" dirty="0"/>
                  <a:t>can be different for different tissues. Anyway, this is one thing, and I owe you that movie—video tape—coming in just a moment.</a:t>
                </a:r>
              </a:p>
            </p:txBody>
          </p:sp>
        </mc:Choice>
        <mc:Fallback xmlns="">
          <p:sp>
            <p:nvSpPr>
              <p:cNvPr id="87043"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A means amplitude. And we have a few movies to show you. Wait for a while, because when I show movies, I need to quit this mode and change things a little bit—it’s not so easy. But let me first give you the rough ideas about different ultrasound imaging modes. A for amplitude.</a:t>
                </a:r>
              </a:p>
              <a:p>
                <a:endParaRPr lang="en-US" dirty="0"/>
              </a:p>
              <a:p>
                <a:r>
                  <a:rPr lang="en-US" dirty="0"/>
                  <a:t>You send a pulse—send a pulse into biological tissue. The pulse will propagate into the tissue, after the machine layer I accidentally introduced to you last time. The idea is that the ultrasound energy comes into the body and hits certain scatterers or boundaries, and part of the energy will be reflected, so it keeps coming back. You have internal structures; acoustic states can introduce inhomogeneity; they keep reflecting energy back.</a:t>
                </a:r>
              </a:p>
              <a:p>
                <a:endParaRPr lang="en-US" dirty="0"/>
              </a:p>
              <a:p>
                <a:r>
                  <a:rPr lang="en-US" dirty="0"/>
                  <a:t>As the main energy goes into biological tissue, the ultrasound energy intensity or flux will weaken and weaken. Partial energy comes back while the wave goes deeper. The energy is also subject to scattering and absorption. So this is a complicated process. But basically, you have energy that keeps going and keeps sending echoes back. This will be shown graphically in a video; I will show you in a moment.</a:t>
                </a:r>
              </a:p>
              <a:p>
                <a:endParaRPr lang="en-US" dirty="0"/>
              </a:p>
              <a:p>
                <a:r>
                  <a:rPr lang="en-US" dirty="0"/>
                  <a:t>This is not like X-ray or gamma imaging, where the beam goes through them. With ultrasound imaging, most likely, it goes on a round trip. You send energy in and it comes back at different times. Two times distance equals speed times time—so, </a:t>
                </a:r>
                <a:r>
                  <a:rPr lang="en-US" sz="1200" i="0" kern="1200">
                    <a:solidFill>
                      <a:schemeClr val="tx1"/>
                    </a:solidFill>
                    <a:latin typeface="Arial" charset="0"/>
                    <a:ea typeface="ＭＳ Ｐゴシック" pitchFamily="116" charset="-128"/>
                    <a:cs typeface="+mn-cs"/>
                  </a:rPr>
                  <a:t>2×</a:t>
                </a:r>
                <a:r>
                  <a:rPr lang="en-US" sz="1200" b="0" i="0" kern="1200">
                    <a:solidFill>
                      <a:schemeClr val="tx1"/>
                    </a:solidFill>
                    <a:latin typeface="Cambria Math" panose="02040503050406030204" pitchFamily="18" charset="0"/>
                    <a:ea typeface="ＭＳ Ｐゴシック" pitchFamily="116" charset="-128"/>
                    <a:cs typeface="+mn-cs"/>
                  </a:rPr>
                  <a:t>"distance</a:t>
                </a:r>
                <a:r>
                  <a:rPr lang="en-US" sz="1200" b="0" i="0" kern="1200">
                    <a:solidFill>
                      <a:schemeClr val="tx1"/>
                    </a:solidFill>
                    <a:latin typeface="Arial" charset="0"/>
                    <a:ea typeface="ＭＳ Ｐゴシック" pitchFamily="116" charset="-128"/>
                    <a:cs typeface="+mn-cs"/>
                  </a:rPr>
                  <a:t>"=𝑐×</a:t>
                </a:r>
                <a:r>
                  <a:rPr lang="en-US" sz="1200" b="0" i="0" kern="1200">
                    <a:solidFill>
                      <a:schemeClr val="tx1"/>
                    </a:solidFill>
                    <a:latin typeface="Cambria Math" panose="02040503050406030204" pitchFamily="18" charset="0"/>
                    <a:ea typeface="ＭＳ Ｐゴシック" pitchFamily="116" charset="-128"/>
                    <a:cs typeface="+mn-cs"/>
                  </a:rPr>
                  <a:t>"time</a:t>
                </a:r>
                <a:r>
                  <a:rPr lang="en-US" sz="1200" b="0" i="0" kern="1200">
                    <a:solidFill>
                      <a:schemeClr val="tx1"/>
                    </a:solidFill>
                    <a:latin typeface="Arial" charset="0"/>
                    <a:ea typeface="ＭＳ Ｐゴシック" pitchFamily="116" charset="-128"/>
                    <a:cs typeface="+mn-cs"/>
                  </a:rPr>
                  <a:t>"</a:t>
                </a:r>
                <a:r>
                  <a:rPr lang="en-US" dirty="0"/>
                  <a:t>—and remember </a:t>
                </a:r>
                <a:r>
                  <a:rPr lang="en-US" sz="1200" i="0" kern="1200">
                    <a:solidFill>
                      <a:schemeClr val="tx1"/>
                    </a:solidFill>
                    <a:latin typeface="Arial" charset="0"/>
                    <a:ea typeface="ＭＳ Ｐゴシック" pitchFamily="116" charset="-128"/>
                    <a:cs typeface="+mn-cs"/>
                  </a:rPr>
                  <a:t>𝑐</a:t>
                </a:r>
                <a:r>
                  <a:rPr lang="en-US" dirty="0"/>
                  <a:t>can be different for different tissues. Anyway, this is one thing, and I owe you that movie—video tape—coming in just a moment.</a:t>
                </a:r>
              </a:p>
            </p:txBody>
          </p:sp>
        </mc:Fallback>
      </mc:AlternateContent>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E594E460-7CC3-452B-8E5B-C3F1174EB34A}" type="slidenum">
              <a:rPr kumimoji="0" lang="nl-BE" sz="1200" b="0" i="0" u="none" strike="noStrike" kern="1200" cap="none" spc="0" normalizeH="0" baseline="0" noProof="0" smtClean="0">
                <a:ln>
                  <a:noFill/>
                </a:ln>
                <a:solidFill>
                  <a:prstClr val="black"/>
                </a:solidFill>
                <a:effectLst/>
                <a:uLnTx/>
                <a:uFillTx/>
                <a:latin typeface="Arial" charset="0"/>
                <a:ea typeface="ＭＳ Ｐゴシック" pitchFamily="116"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4</a:t>
            </a:fld>
            <a:endParaRPr kumimoji="0" lang="nl-BE" sz="1200" b="0" i="0" u="none" strike="noStrike" kern="1200" cap="none" spc="0" normalizeH="0" baseline="0" noProof="0">
              <a:ln>
                <a:noFill/>
              </a:ln>
              <a:solidFill>
                <a:prstClr val="black"/>
              </a:solidFill>
              <a:effectLst/>
              <a:uLnTx/>
              <a:uFillTx/>
              <a:latin typeface="Arial" charset="0"/>
              <a:ea typeface="ＭＳ Ｐゴシック" pitchFamily="116" charset="-128"/>
              <a:cs typeface="+mn-cs"/>
            </a:endParaRPr>
          </a:p>
        </p:txBody>
      </p:sp>
    </p:spTree>
    <p:extLst>
      <p:ext uri="{BB962C8B-B14F-4D97-AF65-F5344CB8AC3E}">
        <p14:creationId xmlns:p14="http://schemas.microsoft.com/office/powerpoint/2010/main" val="38325090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have a faculty member, Professor </a:t>
            </a:r>
            <a:r>
              <a:rPr lang="en-US" dirty="0" err="1"/>
              <a:t>Pingkun</a:t>
            </a:r>
            <a:r>
              <a:rPr lang="en-US" dirty="0"/>
              <a:t> Yan, who has done excellent work in collaboration with Philips, a leading medical imaging company. Their research focuses on combining ultrasound and MRI imaging for prostate cancer surgery. The idea is to use MRI before the operation and ultrasound during the operation, so you can merge or “fuse” the information from both modalities.</a:t>
            </a:r>
          </a:p>
          <a:p>
            <a:endParaRPr lang="en-US" dirty="0"/>
          </a:p>
          <a:p>
            <a:r>
              <a:rPr lang="en-US" dirty="0"/>
              <a:t>MRI imaging provides excellent spatial resolution and sensitivity — it can clearly show anatomical and biological details, which makes it ideal for locating the tumor before surgery. However, MRI scanners are very expensive and not cost-effective for real-time surgical use. They also have slow temporal resolution, meaning it takes time to acquire the image. On the other hand, ultrasound imaging is fast, inexpensive, and easy to use in real time, but its spatial resolution and sensitivity are not as high.</a:t>
            </a:r>
          </a:p>
          <a:p>
            <a:endParaRPr lang="en-US" dirty="0"/>
          </a:p>
          <a:p>
            <a:r>
              <a:rPr lang="en-US" dirty="0"/>
              <a:t>By combining the two, surgeons can perform preoperative MRI imaging to identify the problem, and then, during the operation, use ultrasound as real-time guidance. Through image registration, or fusion, the live ultrasound image can be aligned with the preoperative MRI. This allows the surgeon to visualize the tumor location with both high spatial detail and real-time feedback. The fusion system developed by Dr. Yan’s group has produced very promising results in clinical trials.</a:t>
            </a:r>
          </a:p>
        </p:txBody>
      </p:sp>
      <p:sp>
        <p:nvSpPr>
          <p:cNvPr id="4" name="Slide Number Placeholder 3"/>
          <p:cNvSpPr>
            <a:spLocks noGrp="1"/>
          </p:cNvSpPr>
          <p:nvPr>
            <p:ph type="sldNum" sz="quarter" idx="5"/>
          </p:nvPr>
        </p:nvSpPr>
        <p:spPr/>
        <p:txBody>
          <a:bodyPr/>
          <a:lstStyle/>
          <a:p>
            <a:fld id="{9F30534E-9FB8-46AE-8E3B-5675B268AE6A}" type="slidenum">
              <a:rPr lang="en-US" smtClean="0"/>
              <a:pPr/>
              <a:t>40</a:t>
            </a:fld>
            <a:endParaRPr lang="en-US"/>
          </a:p>
        </p:txBody>
      </p:sp>
    </p:spTree>
    <p:extLst>
      <p:ext uri="{BB962C8B-B14F-4D97-AF65-F5344CB8AC3E}">
        <p14:creationId xmlns:p14="http://schemas.microsoft.com/office/powerpoint/2010/main" val="15870470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if you look at the images here, you’ll see what happens if the image registration between ultrasound and MRI is not done properly — the structures won’t line up, and the surgeon can’t accurately target the tumor. Without good alignment, it’s impossible to rely on the fused images for surgery.</a:t>
            </a:r>
          </a:p>
          <a:p>
            <a:endParaRPr lang="en-US" dirty="0"/>
          </a:p>
          <a:p>
            <a:r>
              <a:rPr lang="en-US" dirty="0"/>
              <a:t>To solve this, Dr. Yan’s team developed machine learning algorithms to automatically register ultrasound and MRI images. Using these intelligent registration techniques, the alignment quality improves dramatically — for example, in their results, the similarity index increases from about 0.24 to nearly 0.99. That’s a huge improvement.</a:t>
            </a:r>
          </a:p>
          <a:p>
            <a:endParaRPr lang="en-US" dirty="0"/>
          </a:p>
          <a:p>
            <a:r>
              <a:rPr lang="en-US" dirty="0"/>
              <a:t>With this level of precision, surgeons gain much higher confidence during the procedure, leading to better surgical outcomes. So this hybrid imaging approach — combining MRI’s high spatial resolution with ultrasound’s real-time imaging capability — represents a powerful direction for image-guided surgery. It’s a very active research area with many exciting developments and a strong clinical impact.</a:t>
            </a:r>
          </a:p>
          <a:p>
            <a:endParaRPr lang="en-US" dirty="0"/>
          </a:p>
          <a:p>
            <a:r>
              <a:rPr lang="en-US" dirty="0"/>
              <a:t>Next, we’ll look at another hybrid direction — combining ultrasound imaging with optical imaging.</a:t>
            </a:r>
          </a:p>
        </p:txBody>
      </p:sp>
      <p:sp>
        <p:nvSpPr>
          <p:cNvPr id="4" name="Slide Number Placeholder 3"/>
          <p:cNvSpPr>
            <a:spLocks noGrp="1"/>
          </p:cNvSpPr>
          <p:nvPr>
            <p:ph type="sldNum" sz="quarter" idx="5"/>
          </p:nvPr>
        </p:nvSpPr>
        <p:spPr/>
        <p:txBody>
          <a:bodyPr/>
          <a:lstStyle/>
          <a:p>
            <a:fld id="{9F30534E-9FB8-46AE-8E3B-5675B268AE6A}" type="slidenum">
              <a:rPr lang="en-US" smtClean="0"/>
              <a:pPr/>
              <a:t>41</a:t>
            </a:fld>
            <a:endParaRPr lang="en-US"/>
          </a:p>
        </p:txBody>
      </p:sp>
    </p:spTree>
    <p:extLst>
      <p:ext uri="{BB962C8B-B14F-4D97-AF65-F5344CB8AC3E}">
        <p14:creationId xmlns:p14="http://schemas.microsoft.com/office/powerpoint/2010/main" val="3364588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the next lecture, we’ll move into optical imaging, but before that, let’s look at how ultrasound and optical imaging can be combined to create a powerful new imaging technique known as </a:t>
            </a:r>
            <a:r>
              <a:rPr lang="en-US" i="1" dirty="0"/>
              <a:t>photoacoustic tomography</a:t>
            </a:r>
            <a:r>
              <a:rPr lang="en-US" dirty="0"/>
              <a:t>. The idea is shown here. Imagine you inject an animal with contrast agents — in this case, graphene-based microbubbles. Once these microbubbles are introduced, they enhance the ultrasound signal because the presence of microbubbles makes acoustic reflections stronger.</a:t>
            </a:r>
          </a:p>
          <a:p>
            <a:endParaRPr lang="en-US" dirty="0"/>
          </a:p>
          <a:p>
            <a:r>
              <a:rPr lang="en-US" dirty="0"/>
              <a:t>Now, graphene has an interesting property: it can absorb light energy and convert it into heat. So, when you shine near-infrared light pulses onto the tissue, the graphene microbubbles absorb the light and heat up slightly. This heating causes a tiny thermal expansion — the microbubbles expand and contract in response to the pulsed laser. Each laser pulse causes a brief expansion followed by cooling, and this mechanical vibration generates an </a:t>
            </a:r>
            <a:r>
              <a:rPr lang="en-US" i="1" dirty="0"/>
              <a:t>acoustic wave</a:t>
            </a:r>
            <a:r>
              <a:rPr lang="en-US" dirty="0"/>
              <a:t>, much like a sound pulse. These acoustic waves are then detected by an ultrasound transducer.</a:t>
            </a:r>
          </a:p>
          <a:p>
            <a:endParaRPr lang="en-US" dirty="0"/>
          </a:p>
          <a:p>
            <a:r>
              <a:rPr lang="en-US" dirty="0"/>
              <a:t>So, you can think of the process as a chain: near-infrared excitation leads to graphene absorption, which causes heating and thermal expansion, generating acoustic waves that are picked up by an ultrasonic detector. From these signals, you can construct an image for diagnosis. The advantage is that the contrast is introduced optically, while the detection is done acoustically, giving both sensitivity and depth penetration. In addition, some of these microbubbles can be used for therapeutic applications — for example, targeted drug delivery. There’s a lot of exciting research happening in this area, exploring both diagnostic and therapeutic uses.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42</a:t>
            </a:fld>
            <a:endParaRPr lang="en-US"/>
          </a:p>
        </p:txBody>
      </p:sp>
    </p:spTree>
    <p:extLst>
      <p:ext uri="{BB962C8B-B14F-4D97-AF65-F5344CB8AC3E}">
        <p14:creationId xmlns:p14="http://schemas.microsoft.com/office/powerpoint/2010/main" val="3730133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you see some examples of photoacoustic tomography from Professor Lihong Wang, who made pioneering contributions to this field. This imaging method can be applied at multiple scales — from single cells and small biological structures to whole animals and even human patients. The remarkable thing is that it combines the strengths of both optical and ultrasound imaging.</a:t>
            </a:r>
          </a:p>
          <a:p>
            <a:endParaRPr lang="en-US" dirty="0"/>
          </a:p>
          <a:p>
            <a:r>
              <a:rPr lang="en-US" dirty="0"/>
              <a:t>Purely optical imaging provides excellent contrast but limited penetration depth — the light scatters too easily, so you can only see shallow structures. Ultrasound, on the other hand, penetrates much deeper and gives good spatial resolution, but the contrast is not as strong because it depends mainly on acoustic properties. When you combine the two in photoacoustic imaging, you get the best of both worlds: strong optical contrast and deeper acoustic penetration.</a:t>
            </a:r>
          </a:p>
          <a:p>
            <a:endParaRPr lang="en-US" dirty="0"/>
          </a:p>
          <a:p>
            <a:r>
              <a:rPr lang="en-US" dirty="0"/>
              <a:t>This hybrid approach allows researchers to visualize structures ranging from microvasculature to organ-level features, making it a powerful tool for both biological research and clinical applications. It’s a perfect example of how multi-modality imaging can overcome the limitations of individual techniques.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43</a:t>
            </a:fld>
            <a:endParaRPr lang="en-US"/>
          </a:p>
        </p:txBody>
      </p:sp>
    </p:spTree>
    <p:extLst>
      <p:ext uri="{BB962C8B-B14F-4D97-AF65-F5344CB8AC3E}">
        <p14:creationId xmlns:p14="http://schemas.microsoft.com/office/powerpoint/2010/main" val="9555077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Finally, here’s something still speculative – an iPhone-based ultrasound imager. With this device, we could turn an iPhone into a miniature ultrasound device. Imagine using your phone not just as a communication tool but as a health monitoring instrument. For example, we might use the phone’s screen or back surface as a transducer array to measure things like blood velocity, blood pressure, or even blood sugar.</a:t>
            </a:r>
          </a:p>
          <a:p>
            <a:endParaRPr lang="en-US" dirty="0"/>
          </a:p>
          <a:p>
            <a:r>
              <a:rPr lang="en-US" dirty="0"/>
              <a:t>Let’s consider blood pressure first. Traditionally, blood pressure is measured with a cuff that compresses the vessel, but perhaps we could use Doppler ultrasound principles instead. When blood flows through a vessel, the pressure from the heartbeat changes both the velocity and the cross-sectional area of the vessel. When the pressure is high, the vessel expands; when it’s low, the vessel contracts. The velocity of blood flow also changes accordingly and can be measured. The shape of vessels can be measured as well.</a:t>
            </a:r>
          </a:p>
          <a:p>
            <a:endParaRPr lang="en-US" dirty="0"/>
          </a:p>
          <a:p>
            <a:r>
              <a:rPr lang="en-US" dirty="0"/>
              <a:t>If we could measure both the velocity (through the Doppler shift) and the vessel wall motion (by detecting the relative distance between the top and bottom surfaces), then, with proper calibration and machine learning, we might estimate blood pressure accurately — just by placing the iPhone over the skin. Over time, the system could learn your personal profile and give real-time blood pressure readings without the discomfort of a cuff. The same principle could even be extended to use an optical sensor for measuring blood sugar related signals, by analyzing light interactions with tissue. These ideas are still pre-mature, but with advances in materials, transducers and sensors, they may become realistic in the future.</a:t>
            </a:r>
          </a:p>
        </p:txBody>
      </p:sp>
      <p:sp>
        <p:nvSpPr>
          <p:cNvPr id="4" name="Slide Number Placeholder 3"/>
          <p:cNvSpPr>
            <a:spLocks noGrp="1"/>
          </p:cNvSpPr>
          <p:nvPr>
            <p:ph type="sldNum" sz="quarter" idx="5"/>
          </p:nvPr>
        </p:nvSpPr>
        <p:spPr/>
        <p:txBody>
          <a:bodyPr/>
          <a:lstStyle/>
          <a:p>
            <a:fld id="{9F30534E-9FB8-46AE-8E3B-5675B268AE6A}" type="slidenum">
              <a:rPr lang="en-US" smtClean="0"/>
              <a:pPr/>
              <a:t>44</a:t>
            </a:fld>
            <a:endParaRPr lang="en-US"/>
          </a:p>
        </p:txBody>
      </p:sp>
    </p:spTree>
    <p:extLst>
      <p:ext uri="{BB962C8B-B14F-4D97-AF65-F5344CB8AC3E}">
        <p14:creationId xmlns:p14="http://schemas.microsoft.com/office/powerpoint/2010/main" val="73293539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Alright, so this is the last slide for today. I’m not going to give you any regular homework, but it’s a good time for you to start reviewing or re-reviewing the ultrasound chapter — what I usually call the </a:t>
            </a:r>
            <a:r>
              <a:rPr lang="en-US" i="1" dirty="0"/>
              <a:t>green chapter</a:t>
            </a:r>
            <a:r>
              <a:rPr lang="en-US" dirty="0"/>
              <a:t>. For my classroom teaching, I want to take a moment to share a few thoughts about how traditional classroom learning compares with what we’re trying to do here.</a:t>
            </a:r>
          </a:p>
          <a:p>
            <a:endParaRPr lang="en-US" dirty="0"/>
          </a:p>
          <a:p>
            <a:r>
              <a:rPr lang="en-US" dirty="0"/>
              <a:t>Traditional teaching is often about </a:t>
            </a:r>
            <a:r>
              <a:rPr lang="en-US" i="1" dirty="0"/>
              <a:t>knowledge transfer</a:t>
            </a:r>
            <a:r>
              <a:rPr lang="en-US" dirty="0"/>
              <a:t>. In other words, you’re given a bunch of information — formulas, numbers, and rules — and you’re expected to become familiar with what other people have already done. You learn the steps, you can repeat them, you can reproduce the same results, and you can memorize the equations. There’s nothing wrong with that — it’s still a good foundation. But our goal goes a bit beyond that.</a:t>
            </a:r>
          </a:p>
          <a:p>
            <a:r>
              <a:rPr lang="en-US" dirty="0"/>
              <a:t>What I really want is to </a:t>
            </a:r>
            <a:r>
              <a:rPr lang="en-US" i="1" dirty="0"/>
              <a:t>inspire you to have new ideas</a:t>
            </a:r>
            <a:r>
              <a:rPr lang="en-US" dirty="0"/>
              <a:t>. To reach that point, you have to truly understand what’s going on beneath the surface. For example, when we studied the Doppler system earlier, I didn’t just want you to memorize the formula. I wanted you to see the reasoning behind it —to connect the physics to what you actually observe. That’s the kind of understanding that helps you innovate. We encourage you not to simply copy what others are doing. Don’t just see a bridge someone has built and make the same bridge again — instead, learn how to design your own. </a:t>
            </a:r>
          </a:p>
          <a:p>
            <a:endParaRPr lang="en-US" dirty="0"/>
          </a:p>
          <a:p>
            <a:r>
              <a:rPr lang="en-US" dirty="0"/>
              <a:t>You need to </a:t>
            </a:r>
            <a:r>
              <a:rPr lang="en-US" i="1" dirty="0"/>
              <a:t>create</a:t>
            </a:r>
            <a:r>
              <a:rPr lang="en-US" dirty="0"/>
              <a:t>, to </a:t>
            </a:r>
            <a:r>
              <a:rPr lang="en-US" i="1" dirty="0"/>
              <a:t>innovate</a:t>
            </a:r>
            <a:r>
              <a:rPr lang="en-US" dirty="0"/>
              <a:t>, to generate something new. That’s far more important.</a:t>
            </a:r>
          </a:p>
          <a:p>
            <a:r>
              <a:rPr lang="en-US" dirty="0"/>
              <a:t>Now, when I talk about reviewing, we still use a </a:t>
            </a:r>
            <a:r>
              <a:rPr lang="en-US" i="1" dirty="0"/>
              <a:t>closed-book</a:t>
            </a:r>
            <a:r>
              <a:rPr lang="en-US" dirty="0"/>
              <a:t> or </a:t>
            </a:r>
            <a:r>
              <a:rPr lang="en-US" i="1" dirty="0"/>
              <a:t>closed-form</a:t>
            </a:r>
            <a:r>
              <a:rPr lang="en-US" dirty="0"/>
              <a:t> style of study. You can use the book, the slides, and the solutions. Even if you don’t understand every detail right away, I want you to read through the green chapter. Learn the concepts, understand the examples, and become familiar with the existing answers. </a:t>
            </a:r>
          </a:p>
          <a:p>
            <a:endParaRPr lang="en-US" dirty="0"/>
          </a:p>
          <a:p>
            <a:r>
              <a:rPr lang="en-US" dirty="0"/>
              <a:t>At the same time, try to think hard where you can improve or add new functionality, such as iPhone-based possibilities.</a:t>
            </a:r>
          </a:p>
          <a:p>
            <a:r>
              <a:rPr lang="en-US" dirty="0"/>
              <a:t>You need to think beyond memorization — think about </a:t>
            </a:r>
            <a:r>
              <a:rPr lang="en-US" i="1" dirty="0"/>
              <a:t>problem identification</a:t>
            </a:r>
            <a:r>
              <a:rPr lang="en-US" dirty="0"/>
              <a:t>. When you review the material, try to notice how pioneers and earlier researchers identified their problems. How did they get their ideas? How did they use the tools available to them? Even if the textbook doesn’t directly give you an answer, you can always look for more — use Google Scholar, use Web of Science, explore the literature, and ask ChatGPT and other AI models. Learn to find what you need and to solve problems independently.</a:t>
            </a:r>
          </a:p>
          <a:p>
            <a:endParaRPr lang="en-US" dirty="0"/>
          </a:p>
          <a:p>
            <a:r>
              <a:rPr lang="en-US" dirty="0"/>
              <a:t>And finally, motivation matters. The traditional way of teaching doesn’t always emphasize new ideas or encourage creativity. But in real research, motivation drives discovery. That’s what I want to underline. So, when you review and study, don’t just focus on memorizing the content — look for the </a:t>
            </a:r>
            <a:r>
              <a:rPr lang="en-US" i="1" dirty="0"/>
              <a:t>underlying meaning</a:t>
            </a:r>
            <a:r>
              <a:rPr lang="en-US" dirty="0"/>
              <a:t> behind it. Try to understand the ideas, the motivation, and the reasoning that led to them.</a:t>
            </a:r>
          </a:p>
          <a:p>
            <a:r>
              <a:rPr lang="en-US" dirty="0"/>
              <a:t>So anyway — that’s all for today. Take some time to reflect, review the green chapter, and start thinking creatively about how you can connect what you’ve learned to new ideas. That’s how innovation really begins.</a:t>
            </a:r>
          </a:p>
        </p:txBody>
      </p:sp>
      <p:sp>
        <p:nvSpPr>
          <p:cNvPr id="4" name="Slide Number Placeholder 3"/>
          <p:cNvSpPr>
            <a:spLocks noGrp="1"/>
          </p:cNvSpPr>
          <p:nvPr>
            <p:ph type="sldNum" sz="quarter" idx="5"/>
          </p:nvPr>
        </p:nvSpPr>
        <p:spPr/>
        <p:txBody>
          <a:bodyPr/>
          <a:lstStyle/>
          <a:p>
            <a:fld id="{9F30534E-9FB8-46AE-8E3B-5675B268AE6A}" type="slidenum">
              <a:rPr lang="en-US" smtClean="0"/>
              <a:pPr/>
              <a:t>45</a:t>
            </a:fld>
            <a:endParaRPr lang="en-US"/>
          </a:p>
        </p:txBody>
      </p:sp>
    </p:spTree>
    <p:extLst>
      <p:ext uri="{BB962C8B-B14F-4D97-AF65-F5344CB8AC3E}">
        <p14:creationId xmlns:p14="http://schemas.microsoft.com/office/powerpoint/2010/main" val="30883831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bwMode="auto">
          <a:xfrm>
            <a:off x="381000" y="685800"/>
            <a:ext cx="6096000" cy="3429000"/>
          </a:xfrm>
          <a:noFill/>
          <a:ln>
            <a:solidFill>
              <a:srgbClr val="000000"/>
            </a:solidFill>
            <a:miter lim="800000"/>
            <a:headEnd/>
            <a:tailEnd/>
          </a:ln>
        </p:spPr>
      </p:sp>
      <p:sp>
        <p:nvSpPr>
          <p:cNvPr id="89091" name="Notes Placeholder 2"/>
          <p:cNvSpPr>
            <a:spLocks noGrp="1"/>
          </p:cNvSpPr>
          <p:nvPr>
            <p:ph type="body" idx="1"/>
          </p:nvPr>
        </p:nvSpPr>
        <p:spPr bwMode="auto">
          <a:noFill/>
        </p:spPr>
        <p:txBody>
          <a:bodyPr wrap="square" numCol="1" anchor="t" anchorCtr="0" compatLnSpc="1">
            <a:prstTxWarp prst="textNoShape">
              <a:avLst/>
            </a:prstTxWarp>
          </a:bodyPr>
          <a:lstStyle/>
          <a:p>
            <a:r>
              <a:rPr lang="en-US" dirty="0"/>
              <a:t>Now let’s move on to the second one — </a:t>
            </a:r>
            <a:r>
              <a:rPr lang="en-US" i="1" dirty="0"/>
              <a:t>B-mode</a:t>
            </a:r>
            <a:r>
              <a:rPr lang="en-US" dirty="0"/>
              <a:t>. B stands for </a:t>
            </a:r>
            <a:r>
              <a:rPr lang="en-US" i="1" dirty="0"/>
              <a:t>brightness</a:t>
            </a:r>
            <a:r>
              <a:rPr lang="en-US" dirty="0"/>
              <a:t>. That’s the keyword to remember here. B-mode is a very powerful imaging technique. You can think of it as an extension of A-mode — instead of a single amplitude trace, you’re now using multiple A-mode scans to create a two-dimensional image.</a:t>
            </a:r>
          </a:p>
          <a:p>
            <a:endParaRPr lang="en-US" dirty="0"/>
          </a:p>
          <a:p>
            <a:r>
              <a:rPr lang="en-US" dirty="0"/>
              <a:t>Here’s how it works: in A-mode, you send one ultrasound pulse into the tissue and receive echoes from a single line of depth. In B-mode, you repeat that process at many different positions. You scan line by line — one A-mode here, another next to it, and so on. By combining all these one-dimensional signals, you form a two-dimensional image that shows amplitude, or intensity, as brightness. So, what you finally get is a picture — an intensity map of the internal structures.</a:t>
            </a:r>
          </a:p>
          <a:p>
            <a:endParaRPr lang="en-US" dirty="0"/>
          </a:p>
          <a:p>
            <a:r>
              <a:rPr lang="en-US" dirty="0"/>
              <a:t>You’re not limited to scanning straight, parallel lines either. Just like in X-ray CT, you can use a </a:t>
            </a:r>
            <a:r>
              <a:rPr lang="en-US" i="1" dirty="0"/>
              <a:t>fan-beam</a:t>
            </a:r>
            <a:r>
              <a:rPr lang="en-US" dirty="0"/>
              <a:t> geometry — instead of sending one beam directly forward, the transducer sweeps across an angle, covering a larger area. This sweeping motion allows you to reconstruct a full cross-sectional view of the tissue. I’ll show you another short movie clip to give you a better visual sense of this process.</a:t>
            </a:r>
          </a:p>
          <a:p>
            <a:endParaRPr lang="en-US" dirty="0"/>
          </a:p>
          <a:p>
            <a:r>
              <a:rPr lang="en-US" dirty="0"/>
              <a:t>Now, let’s look at the movies. First, you see the A-mode. Here — look carefully. The pulse on the right is the ultrasound wave being transmitted into the biological tissue. The blue dots represent backscattered echoes — reflections from different structures inside the tissue. Notice that the same transducer both sends and receives the signal. So, when the pulse goes out, the transducer then listens for the returning echoes.</a:t>
            </a:r>
          </a:p>
          <a:p>
            <a:endParaRPr lang="en-US" dirty="0"/>
          </a:p>
          <a:p>
            <a:r>
              <a:rPr lang="en-US" dirty="0"/>
              <a:t>Let’s play that again. Watch the blue dots — those are the echoes. You can see how they appear as small reflections. The tail of the pulse gets weaker as it travels deeper — that’s where you receive the last few echoes. This gives you a one-dimensional signal profile, which is what we call A-mode.</a:t>
            </a:r>
          </a:p>
          <a:p>
            <a:r>
              <a:rPr lang="en-US" dirty="0"/>
              <a:t>Now, look at the next one — this is B-mode scanning. Each line in the image corresponds to one A-mode scan. When you stack many A-mode scans side by side, you form a two-dimensional brightness image. This example shows a phantom scan. You can see the B-mode image — it’s not as crystal clear as a CT or MRI image. There are speckles, some noise, and scattering effects. But you can still recognize the major anatomical structures.</a:t>
            </a:r>
          </a:p>
          <a:p>
            <a:endParaRPr lang="en-US" dirty="0"/>
          </a:p>
          <a:p>
            <a:r>
              <a:rPr lang="en-US" dirty="0"/>
              <a:t>Ultrasound transducers are cost-effective, small, and compact — that’s one of their biggest advantages. They can operate at high speed, producing real-time imaging. That’s B-mode scanning — simple, efficient, and very practical for clinical use.</a:t>
            </a:r>
          </a:p>
        </p:txBody>
      </p:sp>
      <p:sp>
        <p:nvSpPr>
          <p:cNvPr id="4" name="Slide Number Placeholder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06CA2E69-2B94-406E-92E8-17C161D4A032}" type="slidenum">
              <a:rPr kumimoji="0" lang="nl-BE" sz="1200" b="0" i="0" u="none" strike="noStrike" kern="1200" cap="none" spc="0" normalizeH="0" baseline="0" noProof="0" smtClean="0">
                <a:ln>
                  <a:noFill/>
                </a:ln>
                <a:solidFill>
                  <a:prstClr val="black"/>
                </a:solidFill>
                <a:effectLst/>
                <a:uLnTx/>
                <a:uFillTx/>
                <a:latin typeface="Arial" charset="0"/>
                <a:ea typeface="ＭＳ Ｐゴシック" pitchFamily="116"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a:t>
            </a:fld>
            <a:endParaRPr kumimoji="0" lang="nl-BE" sz="1200" b="0" i="0" u="none" strike="noStrike" kern="1200" cap="none" spc="0" normalizeH="0" baseline="0" noProof="0">
              <a:ln>
                <a:noFill/>
              </a:ln>
              <a:solidFill>
                <a:prstClr val="black"/>
              </a:solidFill>
              <a:effectLst/>
              <a:uLnTx/>
              <a:uFillTx/>
              <a:latin typeface="Arial" charset="0"/>
              <a:ea typeface="ＭＳ Ｐゴシック" pitchFamily="116" charset="-128"/>
              <a:cs typeface="+mn-cs"/>
            </a:endParaRPr>
          </a:p>
        </p:txBody>
      </p:sp>
    </p:spTree>
    <p:extLst>
      <p:ext uri="{BB962C8B-B14F-4D97-AF65-F5344CB8AC3E}">
        <p14:creationId xmlns:p14="http://schemas.microsoft.com/office/powerpoint/2010/main" val="356106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Alright, let’s move on. So, we’ve talked about A-mode and B-mode — now we come to the next one: </a:t>
            </a:r>
            <a:r>
              <a:rPr lang="en-US" i="1" dirty="0"/>
              <a:t>M-mode</a:t>
            </a:r>
            <a:r>
              <a:rPr lang="en-US" dirty="0"/>
              <a:t>. The letter M stands for </a:t>
            </a:r>
            <a:r>
              <a:rPr lang="en-US" i="1" dirty="0"/>
              <a:t>motion</a:t>
            </a:r>
            <a:r>
              <a:rPr lang="en-US" dirty="0"/>
              <a:t>.</a:t>
            </a:r>
          </a:p>
          <a:p>
            <a:r>
              <a:rPr lang="en-US" dirty="0"/>
              <a:t>M-mode is very similar to A-mode, but with one important difference. In A-mode, you send a pulse and get one amplitude profile at one point in time. In B-mode, you scan across space — one A-mode line after another — so the difference between two A-mode profiles represents a change in </a:t>
            </a:r>
            <a:r>
              <a:rPr lang="en-US" i="1" dirty="0"/>
              <a:t>spatial location</a:t>
            </a:r>
            <a:r>
              <a:rPr lang="en-US" dirty="0"/>
              <a:t>. You’re scanning across different positions or angles to build an image.</a:t>
            </a:r>
          </a:p>
          <a:p>
            <a:endParaRPr lang="en-US" dirty="0"/>
          </a:p>
          <a:p>
            <a:r>
              <a:rPr lang="en-US" dirty="0"/>
              <a:t>In M-mode, however, you stay at the </a:t>
            </a:r>
            <a:r>
              <a:rPr lang="en-US" i="1" dirty="0"/>
              <a:t>same</a:t>
            </a:r>
            <a:r>
              <a:rPr lang="en-US" dirty="0"/>
              <a:t> location — the same angle — and you repeatedly collect ultrasound signals over time. So instead of scanning across space, you’re scanning across </a:t>
            </a:r>
            <a:r>
              <a:rPr lang="en-US" i="1" dirty="0"/>
              <a:t>time</a:t>
            </a:r>
            <a:r>
              <a:rPr lang="en-US" dirty="0"/>
              <a:t>. What changes here are the internal structures that move, like the walls of a vessel or a heart chamber.</a:t>
            </a:r>
          </a:p>
          <a:p>
            <a:r>
              <a:rPr lang="en-US" dirty="0"/>
              <a:t>For example, imagine selecting a region of interest, such as part of the heart wall. As the heart beats, that wall expands and contracts. Even though the probe stays fixed, the echoes you receive from that region change over time. Each A-mode measurement gives you a one-dimensional profile, but now, because of motion, those profiles vary with every pulse. Sometimes the wall moves closer to the transducer; other times, it moves away.</a:t>
            </a:r>
          </a:p>
          <a:p>
            <a:endParaRPr lang="en-US" dirty="0"/>
          </a:p>
          <a:p>
            <a:r>
              <a:rPr lang="en-US" dirty="0"/>
              <a:t>If you keep recording these signals, you can build a motion profile. You can still display it as a two-dimensional image: the vertical axis represents depth — just like a typical A-mode — and the horizontal axis represents </a:t>
            </a:r>
            <a:r>
              <a:rPr lang="en-US" i="1" dirty="0"/>
              <a:t>time</a:t>
            </a:r>
            <a:r>
              <a:rPr lang="en-US" dirty="0"/>
              <a:t>. The result is a real-time record of motion. This is what we call </a:t>
            </a:r>
            <a:r>
              <a:rPr lang="en-US" i="1" dirty="0"/>
              <a:t>motion mode</a:t>
            </a:r>
            <a:r>
              <a:rPr lang="en-US" dirty="0"/>
              <a:t>, or </a:t>
            </a:r>
            <a:r>
              <a:rPr lang="en-US" i="1" dirty="0"/>
              <a:t>M-mode</a:t>
            </a:r>
            <a:r>
              <a:rPr lang="en-US" dirty="0"/>
              <a:t>.</a:t>
            </a:r>
          </a:p>
          <a:p>
            <a:r>
              <a:rPr lang="en-US" dirty="0"/>
              <a:t>It’s especially useful for studying moving organs, such as the beating heart, where you can visualize the rhythmic motion of cardiac walls and other dynamic structures over time.</a:t>
            </a:r>
          </a:p>
        </p:txBody>
      </p:sp>
      <p:sp>
        <p:nvSpPr>
          <p:cNvPr id="4" name="Slide Number Placeholder 3"/>
          <p:cNvSpPr>
            <a:spLocks noGrp="1"/>
          </p:cNvSpPr>
          <p:nvPr>
            <p:ph type="sldNum" sz="quarter" idx="5"/>
          </p:nvPr>
        </p:nvSpPr>
        <p:spPr/>
        <p:txBody>
          <a:bodyPr/>
          <a:lstStyle/>
          <a:p>
            <a:fld id="{9F30534E-9FB8-46AE-8E3B-5675B268AE6A}" type="slidenum">
              <a:rPr lang="en-US" smtClean="0"/>
              <a:pPr/>
              <a:t>6</a:t>
            </a:fld>
            <a:endParaRPr lang="en-US"/>
          </a:p>
        </p:txBody>
      </p:sp>
    </p:spTree>
    <p:extLst>
      <p:ext uri="{BB962C8B-B14F-4D97-AF65-F5344CB8AC3E}">
        <p14:creationId xmlns:p14="http://schemas.microsoft.com/office/powerpoint/2010/main" val="3741789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last one—and I would say—is C-mode, C for </a:t>
            </a:r>
            <a:r>
              <a:rPr lang="en-US" b="1" dirty="0"/>
              <a:t>coronal</a:t>
            </a:r>
            <a:r>
              <a:rPr lang="en-US" dirty="0"/>
              <a:t> image. You know, three-dimensionally, if you cut a patient with a virtual plane this way, we usually call that the </a:t>
            </a:r>
            <a:r>
              <a:rPr lang="en-US" b="1" dirty="0"/>
              <a:t>transverse</a:t>
            </a:r>
            <a:r>
              <a:rPr lang="en-US" dirty="0"/>
              <a:t> plane. If you cut the patient this way, you call it </a:t>
            </a:r>
            <a:r>
              <a:rPr lang="en-US" b="1" dirty="0"/>
              <a:t>sagittal</a:t>
            </a:r>
            <a:r>
              <a:rPr lang="en-US" dirty="0"/>
              <a:t>. But if you cut the patient this way—think I am facing you and you cut like this—that is called the </a:t>
            </a:r>
            <a:r>
              <a:rPr lang="en-US" b="1" dirty="0"/>
              <a:t>coronal</a:t>
            </a:r>
            <a:r>
              <a:rPr lang="en-US" dirty="0"/>
              <a:t> image. So you have three views. I will show some images.</a:t>
            </a:r>
          </a:p>
          <a:p>
            <a:endParaRPr lang="en-US" dirty="0"/>
          </a:p>
          <a:p>
            <a:r>
              <a:rPr lang="en-US" dirty="0"/>
              <a:t>You do </a:t>
            </a:r>
            <a:r>
              <a:rPr lang="en-US" b="1" dirty="0"/>
              <a:t>A-mode</a:t>
            </a:r>
            <a:r>
              <a:rPr lang="en-US" dirty="0"/>
              <a:t> imaging along this direction. You have all the information, and the spatial dimension along this direction is your coordinate system—just one axis. But you can do some </a:t>
            </a:r>
            <a:r>
              <a:rPr lang="en-US" b="1" dirty="0"/>
              <a:t>echo-gated</a:t>
            </a:r>
            <a:r>
              <a:rPr lang="en-US" dirty="0"/>
              <a:t> imaging. You send the pulse in that direction, you wait a certain amount of time, then you see—within a small time window—if the echo comes back. Given the delay time, you really target a </a:t>
            </a:r>
            <a:r>
              <a:rPr lang="en-US" b="1" dirty="0"/>
              <a:t>specific depth</a:t>
            </a:r>
            <a:r>
              <a:rPr lang="en-US" dirty="0"/>
              <a:t>. So from this one line, you roughly calculate: the ultrasound goes a </a:t>
            </a:r>
            <a:r>
              <a:rPr lang="en-US" b="1" dirty="0"/>
              <a:t>round trip</a:t>
            </a:r>
            <a:r>
              <a:rPr lang="en-US" dirty="0"/>
              <a:t> from the transducer to the plane and back. Suppose this round-trip time is, for example, </a:t>
            </a:r>
            <a:r>
              <a:rPr lang="en-US" b="1" dirty="0"/>
              <a:t>100 microseconds</a:t>
            </a:r>
            <a:r>
              <a:rPr lang="en-US" dirty="0"/>
              <a:t>—let’s say 100 milliseconds in my example. You only see the amplitude </a:t>
            </a:r>
            <a:r>
              <a:rPr lang="en-US" b="1" dirty="0"/>
              <a:t>at</a:t>
            </a:r>
            <a:r>
              <a:rPr lang="en-US" dirty="0"/>
              <a:t> 100 microseconds. That is the round-trip echo time—the echo goes here, hits the plane, comes back—so, 100 microseconds.</a:t>
            </a:r>
          </a:p>
          <a:p>
            <a:endParaRPr lang="en-US" dirty="0"/>
          </a:p>
          <a:p>
            <a:r>
              <a:rPr lang="en-US" dirty="0"/>
              <a:t>This </a:t>
            </a:r>
            <a:r>
              <a:rPr lang="en-US" b="1" dirty="0"/>
              <a:t>100-microsecond</a:t>
            </a:r>
            <a:r>
              <a:rPr lang="en-US" dirty="0"/>
              <a:t> sample is reported as your </a:t>
            </a:r>
            <a:r>
              <a:rPr lang="en-US" b="1" dirty="0"/>
              <a:t>pixel value</a:t>
            </a:r>
            <a:r>
              <a:rPr lang="en-US" dirty="0"/>
              <a:t>. Then, on this two-dimensional coronal plane, you keep scanning—line by line, pixel by pixel. You make sure the round-trip time is targeted to that depth position. You put all these amplitude values together, and you form a </a:t>
            </a:r>
            <a:r>
              <a:rPr lang="en-US" b="1" dirty="0"/>
              <a:t>two-dimensional</a:t>
            </a:r>
            <a:r>
              <a:rPr lang="en-US" dirty="0"/>
              <a:t> image. That is the so-called </a:t>
            </a:r>
            <a:r>
              <a:rPr lang="en-US" b="1" dirty="0"/>
              <a:t>coronal</a:t>
            </a:r>
            <a:r>
              <a:rPr lang="en-US" dirty="0"/>
              <a:t> image.</a:t>
            </a:r>
          </a:p>
          <a:p>
            <a:endParaRPr lang="en-US" dirty="0"/>
          </a:p>
          <a:p>
            <a:r>
              <a:rPr lang="en-US" dirty="0"/>
              <a:t>Here is an example: you have a </a:t>
            </a:r>
            <a:r>
              <a:rPr lang="en-US" b="1" dirty="0"/>
              <a:t>hand</a:t>
            </a:r>
            <a:r>
              <a:rPr lang="en-US" dirty="0"/>
              <a:t> here. You put the ultrasound into the hand, and you record the echoes. With all the timing coordinated right, you form an internal image that </a:t>
            </a:r>
            <a:r>
              <a:rPr lang="en-US" b="1" dirty="0"/>
              <a:t>cuts through the hand</a:t>
            </a:r>
            <a:r>
              <a:rPr lang="en-US" dirty="0"/>
              <a:t>. You can see certain pieces of bone. There is some terminology I just learned—</a:t>
            </a:r>
            <a:r>
              <a:rPr lang="en-US" b="1" dirty="0"/>
              <a:t>metacarpals</a:t>
            </a:r>
            <a:r>
              <a:rPr lang="en-US" dirty="0"/>
              <a:t>—these light-blue bones; you can see these light-blue bones. The transducer is operated in </a:t>
            </a:r>
            <a:r>
              <a:rPr lang="en-US" b="1" dirty="0"/>
              <a:t>C-mode</a:t>
            </a:r>
            <a:r>
              <a:rPr lang="en-US" dirty="0"/>
              <a:t> here. There are some good ideas; details are in this article.</a:t>
            </a:r>
          </a:p>
          <a:p>
            <a:endParaRPr lang="en-US" dirty="0"/>
          </a:p>
          <a:p>
            <a:r>
              <a:rPr lang="en-US" dirty="0"/>
              <a:t>You have the image—the image is really formed </a:t>
            </a:r>
            <a:r>
              <a:rPr lang="en-US" b="1" dirty="0"/>
              <a:t>here</a:t>
            </a:r>
            <a:r>
              <a:rPr lang="en-US" dirty="0"/>
              <a:t>. Then the image in a pixel </a:t>
            </a:r>
            <a:r>
              <a:rPr lang="en-US" b="1" dirty="0"/>
              <a:t>here</a:t>
            </a:r>
            <a:r>
              <a:rPr lang="en-US" dirty="0"/>
              <a:t> is reflected by a </a:t>
            </a:r>
            <a:r>
              <a:rPr lang="en-US" b="1" dirty="0"/>
              <a:t>half-silvered mirror</a:t>
            </a:r>
            <a:r>
              <a:rPr lang="en-US" dirty="0"/>
              <a:t> and viewed by the reader or doctor. Through this half-silvered mirror, you see the patient’s body, and the image you see is really </a:t>
            </a:r>
            <a:r>
              <a:rPr lang="en-US" b="1" dirty="0"/>
              <a:t>superimposed</a:t>
            </a:r>
            <a:r>
              <a:rPr lang="en-US" dirty="0"/>
              <a:t> onto the patient’s internal structure. It gives you the </a:t>
            </a:r>
            <a:r>
              <a:rPr lang="en-US" b="1" dirty="0"/>
              <a:t>illusion</a:t>
            </a:r>
            <a:r>
              <a:rPr lang="en-US" dirty="0"/>
              <a:t> that you see into the patient directly—you see the beating heart—and you can maybe use this as </a:t>
            </a:r>
            <a:r>
              <a:rPr lang="en-US" b="1" dirty="0"/>
              <a:t>guidance</a:t>
            </a:r>
            <a:r>
              <a:rPr lang="en-US" dirty="0"/>
              <a:t> to put the catheter there, make a blood vessel open wider.</a:t>
            </a:r>
          </a:p>
          <a:p>
            <a:endParaRPr lang="en-US" dirty="0"/>
          </a:p>
          <a:p>
            <a:r>
              <a:rPr lang="en-US" dirty="0"/>
              <a:t>This is a good idea. It kind of works with augmented-reality things, and it’s a good idea. But the </a:t>
            </a:r>
            <a:r>
              <a:rPr lang="en-US" b="1" dirty="0"/>
              <a:t>C-mode</a:t>
            </a:r>
            <a:r>
              <a:rPr lang="en-US" dirty="0"/>
              <a:t> has nothing to do with this viewer. C-mode can be understood only with this sub-figure—so that’s the idea. And ultrasound imaging so far is straightforward. I have explained to you </a:t>
            </a:r>
            <a:r>
              <a:rPr lang="en-US" b="1" dirty="0"/>
              <a:t>A, B, C, M</a:t>
            </a:r>
            <a:r>
              <a:rPr lang="en-US" dirty="0"/>
              <a:t>—so you see later, a word you need to remember.</a:t>
            </a:r>
          </a:p>
          <a:p>
            <a:endParaRPr lang="en-US" dirty="0"/>
          </a:p>
          <a:p>
            <a:r>
              <a:rPr lang="en-US" dirty="0"/>
              <a:t>OK, this is a </a:t>
            </a:r>
            <a:r>
              <a:rPr lang="en-US" b="1" dirty="0"/>
              <a:t>single-crystal–based transducer</a:t>
            </a:r>
            <a:r>
              <a:rPr lang="en-US" dirty="0"/>
              <a:t> that can be used to do all these kinds of things. But when you want to form two-dimensional images, you need an </a:t>
            </a:r>
            <a:r>
              <a:rPr lang="en-US" b="1" dirty="0"/>
              <a:t>easy scan</a:t>
            </a:r>
            <a:r>
              <a:rPr lang="en-US" dirty="0"/>
              <a:t>, or you need to do multiple times—so you have a </a:t>
            </a:r>
            <a:r>
              <a:rPr lang="en-US" b="1" dirty="0"/>
              <a:t>time dimension</a:t>
            </a:r>
            <a:r>
              <a:rPr lang="en-US" dirty="0"/>
              <a:t>. With the time dimension, with a single transducer, you can still form two-dimensional images. Certainly, this is quite a lot like </a:t>
            </a:r>
            <a:r>
              <a:rPr lang="en-US" b="1" dirty="0"/>
              <a:t>pencil-beam X-ray</a:t>
            </a:r>
            <a:r>
              <a:rPr lang="en-US" dirty="0"/>
              <a:t> imaging. In the first generation, you have a pencil beam of X-rays and a single detector; you can do a scan. That is </a:t>
            </a:r>
            <a:r>
              <a:rPr lang="en-US" b="1" dirty="0"/>
              <a:t>very inefficient</a:t>
            </a:r>
            <a:r>
              <a:rPr lang="en-US" dirty="0"/>
              <a:t>.</a:t>
            </a:r>
          </a:p>
        </p:txBody>
      </p:sp>
      <p:sp>
        <p:nvSpPr>
          <p:cNvPr id="4" name="Slide Number Placeholder 3"/>
          <p:cNvSpPr>
            <a:spLocks noGrp="1"/>
          </p:cNvSpPr>
          <p:nvPr>
            <p:ph type="sldNum" sz="quarter" idx="5"/>
          </p:nvPr>
        </p:nvSpPr>
        <p:spPr/>
        <p:txBody>
          <a:bodyPr/>
          <a:lstStyle/>
          <a:p>
            <a:fld id="{9F30534E-9FB8-46AE-8E3B-5675B268AE6A}" type="slidenum">
              <a:rPr lang="en-US" smtClean="0"/>
              <a:pPr/>
              <a:t>7</a:t>
            </a:fld>
            <a:endParaRPr lang="en-US"/>
          </a:p>
        </p:txBody>
      </p:sp>
    </p:spTree>
    <p:extLst>
      <p:ext uri="{BB962C8B-B14F-4D97-AF65-F5344CB8AC3E}">
        <p14:creationId xmlns:p14="http://schemas.microsoft.com/office/powerpoint/2010/main" val="4043641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that’s why we say: we have to use </a:t>
            </a:r>
            <a:r>
              <a:rPr lang="en-US" b="1" dirty="0"/>
              <a:t>ultrasound transducer arrays</a:t>
            </a:r>
            <a:r>
              <a:rPr lang="en-US" dirty="0"/>
              <a:t>. This will allow you to do </a:t>
            </a:r>
            <a:r>
              <a:rPr lang="en-US" b="1" dirty="0"/>
              <a:t>parallel data acquisition</a:t>
            </a:r>
            <a:r>
              <a:rPr lang="en-US" dirty="0"/>
              <a:t>. Parallel data acquisition is always desirable. And in the case of </a:t>
            </a:r>
            <a:r>
              <a:rPr lang="en-US" b="1" dirty="0"/>
              <a:t>clinical</a:t>
            </a:r>
            <a:r>
              <a:rPr lang="en-US" dirty="0"/>
              <a:t>—I said chiral—scenarios, faster imaging speed will reduce most artifacts and improve the report. So, a lot of good points to make.</a:t>
            </a:r>
          </a:p>
          <a:p>
            <a:endParaRPr lang="en-US" dirty="0"/>
          </a:p>
          <a:p>
            <a:r>
              <a:rPr lang="en-US" dirty="0"/>
              <a:t>There are many types of ultrasound transducers. You have a </a:t>
            </a:r>
            <a:r>
              <a:rPr lang="en-US" b="1" dirty="0"/>
              <a:t>linear array</a:t>
            </a:r>
            <a:r>
              <a:rPr lang="en-US" dirty="0"/>
              <a:t>; you can use it in different ways. You have this </a:t>
            </a:r>
            <a:r>
              <a:rPr lang="en-US" b="1" dirty="0"/>
              <a:t>linear phased</a:t>
            </a:r>
            <a:r>
              <a:rPr lang="en-US" dirty="0"/>
              <a:t> array. And there is a </a:t>
            </a:r>
            <a:r>
              <a:rPr lang="en-US" b="1" dirty="0"/>
              <a:t>one-point-five-D</a:t>
            </a:r>
            <a:r>
              <a:rPr lang="en-US" dirty="0"/>
              <a:t> array—so this is a one-dimensional array, but you have several one-dimensional rows; the number is not too big. If the number is very big—so the x- and y-directions are kind of symmetric—you have a truly </a:t>
            </a:r>
            <a:r>
              <a:rPr lang="en-US" b="1" dirty="0"/>
              <a:t>2-D array</a:t>
            </a:r>
            <a:r>
              <a:rPr lang="en-US" dirty="0"/>
              <a:t>.</a:t>
            </a:r>
          </a:p>
          <a:p>
            <a:endParaRPr lang="en-US" dirty="0"/>
          </a:p>
          <a:p>
            <a:r>
              <a:rPr lang="en-US" b="1" dirty="0"/>
              <a:t>Phased</a:t>
            </a:r>
            <a:r>
              <a:rPr lang="en-US" dirty="0"/>
              <a:t> means each ultrasound </a:t>
            </a:r>
            <a:r>
              <a:rPr lang="en-US" b="1" dirty="0"/>
              <a:t>pixel</a:t>
            </a:r>
            <a:r>
              <a:rPr lang="en-US" dirty="0"/>
              <a:t>—each element—does not fire in the same way. Each pixel you can think of as a </a:t>
            </a:r>
            <a:r>
              <a:rPr lang="en-US" b="1" dirty="0"/>
              <a:t>source</a:t>
            </a:r>
            <a:r>
              <a:rPr lang="en-US" dirty="0"/>
              <a:t>, as a </a:t>
            </a:r>
            <a:r>
              <a:rPr lang="en-US" b="1" dirty="0"/>
              <a:t>vibrator</a:t>
            </a:r>
            <a:r>
              <a:rPr lang="en-US" dirty="0"/>
              <a:t>. You can make a single </a:t>
            </a:r>
            <a:r>
              <a:rPr lang="en-US" b="1" dirty="0"/>
              <a:t>piezoelectric</a:t>
            </a:r>
            <a:r>
              <a:rPr lang="en-US" dirty="0"/>
              <a:t> material vibrate in the way you want. You can control the vibration with electrical signals through the so-called piezoelectric effect—the reaction plane. And once we have a </a:t>
            </a:r>
            <a:r>
              <a:rPr lang="en-US" b="1" dirty="0"/>
              <a:t>two-dimensional</a:t>
            </a:r>
            <a:r>
              <a:rPr lang="en-US" dirty="0"/>
              <a:t> array or a </a:t>
            </a:r>
            <a:r>
              <a:rPr lang="en-US" b="1" dirty="0"/>
              <a:t>1.5-D</a:t>
            </a:r>
            <a:r>
              <a:rPr lang="en-US" dirty="0"/>
              <a:t> or </a:t>
            </a:r>
            <a:r>
              <a:rPr lang="en-US" b="1" dirty="0"/>
              <a:t>1-D</a:t>
            </a:r>
            <a:r>
              <a:rPr lang="en-US" dirty="0"/>
              <a:t> array, each pixel—each transducer—can be </a:t>
            </a:r>
            <a:r>
              <a:rPr lang="en-US" b="1" dirty="0"/>
              <a:t>individually controlled</a:t>
            </a:r>
            <a:r>
              <a:rPr lang="en-US" dirty="0"/>
              <a:t>. </a:t>
            </a:r>
          </a:p>
          <a:p>
            <a:endParaRPr lang="en-US" dirty="0"/>
          </a:p>
          <a:p>
            <a:r>
              <a:rPr lang="en-US" dirty="0"/>
              <a:t>With that individual control, we can freeze—computer. Let me see how to deal with it. Let me close the program. I will actually play a little bit with this. These are the reasons—I think a computer problem. This is the tool.</a:t>
            </a:r>
          </a:p>
        </p:txBody>
      </p:sp>
      <p:sp>
        <p:nvSpPr>
          <p:cNvPr id="4" name="Slide Number Placeholder 3"/>
          <p:cNvSpPr>
            <a:spLocks noGrp="1"/>
          </p:cNvSpPr>
          <p:nvPr>
            <p:ph type="sldNum" sz="quarter" idx="5"/>
          </p:nvPr>
        </p:nvSpPr>
        <p:spPr/>
        <p:txBody>
          <a:bodyPr/>
          <a:lstStyle/>
          <a:p>
            <a:fld id="{9F30534E-9FB8-46AE-8E3B-5675B268AE6A}" type="slidenum">
              <a:rPr lang="en-US" smtClean="0"/>
              <a:pPr/>
              <a:t>8</a:t>
            </a:fld>
            <a:endParaRPr lang="en-US"/>
          </a:p>
        </p:txBody>
      </p:sp>
    </p:spTree>
    <p:extLst>
      <p:ext uri="{BB962C8B-B14F-4D97-AF65-F5344CB8AC3E}">
        <p14:creationId xmlns:p14="http://schemas.microsoft.com/office/powerpoint/2010/main" val="6836446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 think about a </a:t>
            </a:r>
            <a:r>
              <a:rPr lang="en-US" b="1" dirty="0"/>
              <a:t>linear array</a:t>
            </a:r>
            <a:r>
              <a:rPr lang="en-US" dirty="0"/>
              <a:t>. A linear array is to put multiple </a:t>
            </a:r>
            <a:r>
              <a:rPr lang="en-US" b="1" dirty="0"/>
              <a:t>piezoelectric</a:t>
            </a:r>
            <a:r>
              <a:rPr lang="en-US" dirty="0"/>
              <a:t> transducers along a line. So you have multiple elements, and you can </a:t>
            </a:r>
            <a:r>
              <a:rPr lang="en-US" b="1" dirty="0"/>
              <a:t>selectively</a:t>
            </a:r>
            <a:r>
              <a:rPr lang="en-US" dirty="0"/>
              <a:t> make a subset of transducers </a:t>
            </a:r>
            <a:r>
              <a:rPr lang="en-US" b="1" dirty="0"/>
              <a:t>on</a:t>
            </a:r>
            <a:r>
              <a:rPr lang="en-US" dirty="0"/>
              <a:t>. This is the light—this subset is selected in this case. These elements are selected. You use these three as your ultrasound </a:t>
            </a:r>
            <a:r>
              <a:rPr lang="en-US" b="1" dirty="0"/>
              <a:t>sources</a:t>
            </a:r>
            <a:r>
              <a:rPr lang="en-US" dirty="0"/>
              <a:t>, so this beam will go down the road this way. </a:t>
            </a:r>
          </a:p>
          <a:p>
            <a:endParaRPr lang="en-US" dirty="0"/>
          </a:p>
          <a:p>
            <a:r>
              <a:rPr lang="en-US" dirty="0"/>
              <a:t>You do scanning as if this were just a single transducer aperture. Then you can define the </a:t>
            </a:r>
            <a:r>
              <a:rPr lang="en-US" b="1" dirty="0"/>
              <a:t>next line</a:t>
            </a:r>
            <a:r>
              <a:rPr lang="en-US" dirty="0"/>
              <a:t>—you just group elements differently. Then you have a neighboring line, </a:t>
            </a:r>
            <a:r>
              <a:rPr lang="en-US" b="1" dirty="0"/>
              <a:t>line 2</a:t>
            </a:r>
            <a:r>
              <a:rPr lang="en-US" dirty="0"/>
              <a:t>, sending ultrasound waves </a:t>
            </a:r>
            <a:r>
              <a:rPr lang="en-US" b="1" dirty="0"/>
              <a:t>downward</a:t>
            </a:r>
            <a:r>
              <a:rPr lang="en-US" dirty="0"/>
              <a:t>. OK. Next instant, you generate </a:t>
            </a:r>
            <a:r>
              <a:rPr lang="en-US" b="1" dirty="0"/>
              <a:t>line 3</a:t>
            </a:r>
            <a:r>
              <a:rPr lang="en-US" dirty="0"/>
              <a:t>. So you have a line of piezoelectric elements; the elements remain, but each time, the first second—you use this part; the second second, you use the second group. You keep doing this.</a:t>
            </a:r>
          </a:p>
          <a:p>
            <a:endParaRPr lang="en-US" dirty="0"/>
          </a:p>
          <a:p>
            <a:r>
              <a:rPr lang="en-US" dirty="0"/>
              <a:t>The physical effect is that you send </a:t>
            </a:r>
            <a:r>
              <a:rPr lang="en-US" b="1" dirty="0"/>
              <a:t>one beam</a:t>
            </a:r>
            <a:r>
              <a:rPr lang="en-US" dirty="0"/>
              <a:t> here; next, you send </a:t>
            </a:r>
            <a:r>
              <a:rPr lang="en-US" b="1" dirty="0"/>
              <a:t>another beam</a:t>
            </a:r>
            <a:r>
              <a:rPr lang="en-US" dirty="0"/>
              <a:t>. You keep doing </a:t>
            </a:r>
            <a:r>
              <a:rPr lang="en-US" b="1" dirty="0"/>
              <a:t>A-mode</a:t>
            </a:r>
            <a:r>
              <a:rPr lang="en-US" dirty="0"/>
              <a:t> scanning along many lines. But you do the </a:t>
            </a:r>
            <a:r>
              <a:rPr lang="en-US" b="1" dirty="0"/>
              <a:t>beam scanning</a:t>
            </a:r>
            <a:r>
              <a:rPr lang="en-US" dirty="0"/>
              <a:t> to form a </a:t>
            </a:r>
            <a:r>
              <a:rPr lang="en-US" b="1" dirty="0"/>
              <a:t>B-mode</a:t>
            </a:r>
            <a:r>
              <a:rPr lang="en-US" dirty="0"/>
              <a:t> image not by manually changing location or angle—you do it </a:t>
            </a:r>
            <a:r>
              <a:rPr lang="en-US" b="1" dirty="0"/>
              <a:t>mechanically or electronically</a:t>
            </a:r>
            <a:r>
              <a:rPr lang="en-US" dirty="0"/>
              <a:t>. This is very convenient. You have a reform, so you use the acoustic transducer array, and you can perform scanning easily. And not only scanning, you can also do </a:t>
            </a:r>
            <a:r>
              <a:rPr lang="en-US" b="1" dirty="0"/>
              <a:t>beam forming</a:t>
            </a:r>
            <a:r>
              <a:rPr lang="en-US" dirty="0"/>
              <a:t>—a lot of flexibility.</a:t>
            </a:r>
          </a:p>
          <a:p>
            <a:endParaRPr lang="en-US" dirty="0"/>
          </a:p>
          <a:p>
            <a:r>
              <a:rPr lang="en-US" dirty="0"/>
              <a:t>So, here, I would like to explain to you.</a:t>
            </a:r>
          </a:p>
        </p:txBody>
      </p:sp>
      <p:sp>
        <p:nvSpPr>
          <p:cNvPr id="4" name="Slide Number Placeholder 3"/>
          <p:cNvSpPr>
            <a:spLocks noGrp="1"/>
          </p:cNvSpPr>
          <p:nvPr>
            <p:ph type="sldNum" sz="quarter" idx="5"/>
          </p:nvPr>
        </p:nvSpPr>
        <p:spPr/>
        <p:txBody>
          <a:bodyPr/>
          <a:lstStyle/>
          <a:p>
            <a:fld id="{9F30534E-9FB8-46AE-8E3B-5675B268AE6A}" type="slidenum">
              <a:rPr lang="en-US" smtClean="0"/>
              <a:pPr/>
              <a:t>9</a:t>
            </a:fld>
            <a:endParaRPr lang="en-US"/>
          </a:p>
        </p:txBody>
      </p:sp>
    </p:spTree>
    <p:extLst>
      <p:ext uri="{BB962C8B-B14F-4D97-AF65-F5344CB8AC3E}">
        <p14:creationId xmlns:p14="http://schemas.microsoft.com/office/powerpoint/2010/main" val="1412302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oleObject" Target="../embeddings/oleObject1.bin"/><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endParaRPr lang="en-US" sz="2400">
              <a:solidFill>
                <a:srgbClr val="000000"/>
              </a:solidFill>
              <a:ea typeface="ＭＳ Ｐゴシック"/>
              <a:cs typeface="Times New Roman" pitchFamily="18" charset="0"/>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endParaRPr lang="en-US" sz="2400">
              <a:solidFill>
                <a:srgbClr val="000000"/>
              </a:solidFill>
              <a:ea typeface="ＭＳ Ｐゴシック"/>
              <a:cs typeface="Times New Roman" pitchFamily="18" charset="0"/>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endParaRPr lang="en-US" sz="2400">
              <a:solidFill>
                <a:srgbClr val="000000"/>
              </a:solidFill>
              <a:ea typeface="ＭＳ Ｐゴシック"/>
              <a:cs typeface="Times New Roman" pitchFamily="18" charset="0"/>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endParaRPr lang="en-US" sz="2400">
              <a:solidFill>
                <a:srgbClr val="000000"/>
              </a:solidFill>
              <a:ea typeface="ＭＳ Ｐゴシック"/>
              <a:cs typeface="Times New Roman" pitchFamily="18" charset="0"/>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4260508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EDA7D03F-0D9F-4D6E-A9DA-DA22B08C88FB}" type="slidenum">
              <a:rPr lang="en-US">
                <a:solidFill>
                  <a:srgbClr val="000000"/>
                </a:solidFill>
                <a:ea typeface="ＭＳ Ｐゴシック"/>
                <a:cs typeface="Times New Roman" pitchFamily="18" charset="0"/>
              </a: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255871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5D488692-0FB6-433E-9CFB-08D03A34DD8A}" type="slidenum">
              <a:rPr lang="en-US">
                <a:solidFill>
                  <a:srgbClr val="000000"/>
                </a:solidFill>
                <a:ea typeface="ＭＳ Ｐゴシック"/>
                <a:cs typeface="Times New Roman" pitchFamily="18" charset="0"/>
              </a: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1786503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57167"/>
            <a:ext cx="10972800" cy="5857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a:xfrm>
            <a:off x="5524500" y="6356351"/>
            <a:ext cx="2844800" cy="365125"/>
          </a:xfrm>
          <a:prstGeom prst="rect">
            <a:avLst/>
          </a:prstGeom>
        </p:spPr>
        <p:txBody>
          <a:bodyPr/>
          <a:lstStyle>
            <a:lvl1pPr>
              <a:defRPr/>
            </a:lvl1pPr>
          </a:lstStyle>
          <a:p>
            <a:pPr>
              <a:defRPr/>
            </a:pPr>
            <a:fld id="{59FB819C-60F1-4621-A2DF-2B3BA73A0E84}" type="datetime1">
              <a:rPr lang="nl-BE"/>
              <a:pPr>
                <a:defRPr/>
              </a:pPr>
              <a:t>23/10/2025</a:t>
            </a:fld>
            <a:endParaRPr lang="nl-BE"/>
          </a:p>
        </p:txBody>
      </p:sp>
      <p:sp>
        <p:nvSpPr>
          <p:cNvPr id="5" name="Footer Placeholder 4"/>
          <p:cNvSpPr>
            <a:spLocks noGrp="1"/>
          </p:cNvSpPr>
          <p:nvPr>
            <p:ph type="ftr" sz="quarter" idx="11"/>
          </p:nvPr>
        </p:nvSpPr>
        <p:spPr>
          <a:xfrm>
            <a:off x="584200" y="6356351"/>
            <a:ext cx="3860800" cy="365125"/>
          </a:xfrm>
          <a:prstGeom prst="rect">
            <a:avLst/>
          </a:prstGeom>
        </p:spPr>
        <p:txBody>
          <a:bodyPr/>
          <a:lstStyle>
            <a:lvl1pPr algn="l">
              <a:defRPr/>
            </a:lvl1pPr>
          </a:lstStyle>
          <a:p>
            <a:pPr>
              <a:defRPr/>
            </a:pPr>
            <a:r>
              <a:rPr lang="en-US"/>
              <a:t>K.U.Leuven – UZ Leuven Medical Imaging Research Center</a:t>
            </a: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lvl1pPr algn="r">
              <a:defRPr/>
            </a:lvl1pPr>
          </a:lstStyle>
          <a:p>
            <a:pPr>
              <a:defRPr/>
            </a:pPr>
            <a:fld id="{CEB03682-B61C-498A-A8FF-7D98E98FF2BF}" type="slidenum">
              <a:rPr/>
              <a:pPr>
                <a:defRPr/>
              </a:pPr>
              <a:t>‹#›</a:t>
            </a:fld>
            <a:endParaRPr dirty="0"/>
          </a:p>
        </p:txBody>
      </p:sp>
    </p:spTree>
    <p:extLst>
      <p:ext uri="{BB962C8B-B14F-4D97-AF65-F5344CB8AC3E}">
        <p14:creationId xmlns:p14="http://schemas.microsoft.com/office/powerpoint/2010/main" val="36598047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73024" y="5056631"/>
            <a:ext cx="7437120" cy="740664"/>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1213197" y="2805761"/>
            <a:ext cx="184731"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srgbClr val="454545"/>
              </a:solidFill>
              <a:latin typeface="GE Inspira Pitch"/>
              <a:ea typeface="+mn-ea"/>
            </a:endParaRPr>
          </a:p>
        </p:txBody>
      </p:sp>
      <p:sp>
        <p:nvSpPr>
          <p:cNvPr id="9" name="Title 8"/>
          <p:cNvSpPr>
            <a:spLocks noGrp="1"/>
          </p:cNvSpPr>
          <p:nvPr>
            <p:ph type="title" hasCustomPrompt="1"/>
          </p:nvPr>
        </p:nvSpPr>
        <p:spPr>
          <a:xfrm>
            <a:off x="548640" y="3319272"/>
            <a:ext cx="11082528" cy="1618488"/>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userDrawn="1"/>
        </p:nvSpPr>
        <p:spPr>
          <a:xfrm>
            <a:off x="567422" y="6217841"/>
            <a:ext cx="5422529" cy="419693"/>
          </a:xfrm>
          <a:prstGeom prst="rect">
            <a:avLst/>
          </a:prstGeom>
        </p:spPr>
        <p:txBody>
          <a:bodyPr vert="horz" lIns="0" tIns="0" rIns="0" bIns="0" rtlCol="0" anchor="t" anchorCtr="0">
            <a:noAutofit/>
          </a:bodyPr>
          <a:lstStyle/>
          <a:p>
            <a:pPr defTabSz="457200" eaLnBrk="1" fontAlgn="auto" hangingPunct="1">
              <a:spcBef>
                <a:spcPts val="0"/>
              </a:spcBef>
              <a:spcAft>
                <a:spcPts val="0"/>
              </a:spcAft>
            </a:pPr>
            <a:r>
              <a:rPr lang="en-US" sz="1600" b="1" dirty="0">
                <a:solidFill>
                  <a:srgbClr val="0745AB"/>
                </a:solidFill>
                <a:latin typeface="GE Inspira Pitch"/>
                <a:ea typeface="+mn-ea"/>
                <a:cs typeface="GE Inspira Pitch"/>
              </a:rPr>
              <a:t>Imagination at work.</a:t>
            </a:r>
          </a:p>
        </p:txBody>
      </p:sp>
      <p:sp>
        <p:nvSpPr>
          <p:cNvPr id="12" name="TextBox 11"/>
          <p:cNvSpPr txBox="1"/>
          <p:nvPr userDrawn="1"/>
        </p:nvSpPr>
        <p:spPr>
          <a:xfrm>
            <a:off x="-1213197" y="2805761"/>
            <a:ext cx="184731"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srgbClr val="454545"/>
              </a:solidFill>
              <a:latin typeface="GE Inspira Pitch"/>
              <a:ea typeface="+mn-ea"/>
            </a:endParaRPr>
          </a:p>
        </p:txBody>
      </p:sp>
      <p:pic>
        <p:nvPicPr>
          <p:cNvPr id="14" name="Picture 13"/>
          <p:cNvPicPr>
            <a:picLocks noChangeAspect="1"/>
          </p:cNvPicPr>
          <p:nvPr userDrawn="1"/>
        </p:nvPicPr>
        <p:blipFill rotWithShape="1">
          <a:blip r:embed="rId2" cstate="print">
            <a:extLst>
              <a:ext uri="{28A0092B-C50C-407E-A947-70E740481C1C}">
                <a14:useLocalDpi xmlns:a14="http://schemas.microsoft.com/office/drawing/2010/main" val="0"/>
              </a:ext>
            </a:extLst>
          </a:blip>
          <a:srcRect l="41202" t="15569" r="1304"/>
          <a:stretch/>
        </p:blipFill>
        <p:spPr>
          <a:xfrm>
            <a:off x="0" y="1"/>
            <a:ext cx="12192000" cy="3162299"/>
          </a:xfrm>
          <a:prstGeom prst="rect">
            <a:avLst/>
          </a:prstGeom>
        </p:spPr>
      </p:pic>
    </p:spTree>
    <p:extLst>
      <p:ext uri="{BB962C8B-B14F-4D97-AF65-F5344CB8AC3E}">
        <p14:creationId xmlns:p14="http://schemas.microsoft.com/office/powerpoint/2010/main" val="37611022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548217" y="1151053"/>
            <a:ext cx="11082528" cy="3383280"/>
          </a:xfrm>
        </p:spPr>
        <p:txBody>
          <a:bodyPr/>
          <a:lstStyle>
            <a:lvl1pPr marL="227013" indent="-227013">
              <a:buFont typeface="Arial" panose="020B0604020202020204" pitchFamily="34" charset="0"/>
              <a:buChar char="•"/>
              <a:defRPr/>
            </a:lvl1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Tree>
    <p:extLst>
      <p:ext uri="{BB962C8B-B14F-4D97-AF65-F5344CB8AC3E}">
        <p14:creationId xmlns:p14="http://schemas.microsoft.com/office/powerpoint/2010/main" val="39841203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Slide w/ Take Awa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7" name="Text Placeholder 6"/>
          <p:cNvSpPr>
            <a:spLocks noGrp="1"/>
          </p:cNvSpPr>
          <p:nvPr>
            <p:ph type="body" sz="quarter" idx="10" hasCustomPrompt="1"/>
          </p:nvPr>
        </p:nvSpPr>
        <p:spPr>
          <a:xfrm>
            <a:off x="548217" y="1151054"/>
            <a:ext cx="11082528" cy="3777563"/>
          </a:xfrm>
        </p:spPr>
        <p:txBody>
          <a:bodyPr/>
          <a:lstStyle>
            <a:lvl1pPr marL="227013" indent="-227013">
              <a:buFont typeface="Arial" panose="020B0604020202020204" pitchFamily="34" charset="0"/>
              <a:buChar char="•"/>
              <a:defRPr/>
            </a:lvl1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sp>
        <p:nvSpPr>
          <p:cNvPr id="9" name="Text Placeholder 8"/>
          <p:cNvSpPr>
            <a:spLocks noGrp="1"/>
          </p:cNvSpPr>
          <p:nvPr>
            <p:ph type="body" sz="quarter" idx="11" hasCustomPrompt="1"/>
          </p:nvPr>
        </p:nvSpPr>
        <p:spPr>
          <a:xfrm>
            <a:off x="548217" y="5115282"/>
            <a:ext cx="11082952" cy="923373"/>
          </a:xfrm>
          <a:solidFill>
            <a:schemeClr val="tx2"/>
          </a:solidFill>
        </p:spPr>
        <p:txBody>
          <a:bodyPr lIns="457200" tIns="137160" rIns="91440" bIns="137160" anchor="ctr" anchorCtr="0">
            <a:noAutofit/>
          </a:bodyPr>
          <a:lstStyle>
            <a:lvl1pPr marL="0">
              <a:lnSpc>
                <a:spcPct val="100000"/>
              </a:lnSpc>
              <a:spcBef>
                <a:spcPts val="0"/>
              </a:spcBef>
              <a:defRPr sz="1800" baseline="0">
                <a:solidFill>
                  <a:srgbClr val="FFFFFF"/>
                </a:solidFill>
              </a:defRPr>
            </a:lvl1pPr>
          </a:lstStyle>
          <a:p>
            <a:pPr lvl="0"/>
            <a:r>
              <a:rPr lang="en-US" dirty="0"/>
              <a:t>Take away boxes should only be used for occasional emphasis.</a:t>
            </a:r>
            <a:br>
              <a:rPr lang="en-US" dirty="0"/>
            </a:br>
            <a:r>
              <a:rPr lang="en-US" dirty="0"/>
              <a:t>Do not use on every slide.</a:t>
            </a:r>
          </a:p>
        </p:txBody>
      </p:sp>
    </p:spTree>
    <p:extLst>
      <p:ext uri="{BB962C8B-B14F-4D97-AF65-F5344CB8AC3E}">
        <p14:creationId xmlns:p14="http://schemas.microsoft.com/office/powerpoint/2010/main" val="8920321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Tree>
    <p:extLst>
      <p:ext uri="{BB962C8B-B14F-4D97-AF65-F5344CB8AC3E}">
        <p14:creationId xmlns:p14="http://schemas.microsoft.com/office/powerpoint/2010/main" val="30716176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6490908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Quotati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0" hasCustomPrompt="1"/>
          </p:nvPr>
        </p:nvSpPr>
        <p:spPr>
          <a:xfrm>
            <a:off x="524256" y="2478024"/>
            <a:ext cx="11106912" cy="1801368"/>
          </a:xfrm>
        </p:spPr>
        <p:txBody>
          <a:bodyPr>
            <a:noAutofit/>
          </a:bodyPr>
          <a:lstStyle>
            <a:lvl1pPr marL="0">
              <a:lnSpc>
                <a:spcPts val="6599"/>
              </a:lnSpc>
              <a:spcBef>
                <a:spcPts val="0"/>
              </a:spcBef>
              <a:defRPr sz="6000" spc="-130" baseline="0">
                <a:solidFill>
                  <a:schemeClr val="tx2"/>
                </a:solidFill>
              </a:defRPr>
            </a:lvl1pPr>
          </a:lstStyle>
          <a:p>
            <a:pPr lvl="0"/>
            <a:r>
              <a:rPr lang="en-US" dirty="0"/>
              <a:t>Click to insert quote</a:t>
            </a:r>
          </a:p>
        </p:txBody>
      </p:sp>
      <p:sp>
        <p:nvSpPr>
          <p:cNvPr id="9" name="Text Placeholder 8"/>
          <p:cNvSpPr>
            <a:spLocks noGrp="1"/>
          </p:cNvSpPr>
          <p:nvPr>
            <p:ph type="body" sz="quarter" idx="11" hasCustomPrompt="1"/>
          </p:nvPr>
        </p:nvSpPr>
        <p:spPr>
          <a:xfrm>
            <a:off x="524256" y="4645152"/>
            <a:ext cx="6096000" cy="1014984"/>
          </a:xfrm>
        </p:spPr>
        <p:txBody>
          <a:bodyPr>
            <a:noAutofit/>
          </a:bodyPr>
          <a:lstStyle>
            <a:lvl1pPr marL="0">
              <a:lnSpc>
                <a:spcPts val="4000"/>
              </a:lnSpc>
              <a:spcBef>
                <a:spcPts val="0"/>
              </a:spcBef>
              <a:defRPr sz="3000" baseline="0"/>
            </a:lvl1pPr>
          </a:lstStyle>
          <a:p>
            <a:pPr lvl="0"/>
            <a:r>
              <a:rPr lang="en-US" dirty="0"/>
              <a:t>Click to insert content</a:t>
            </a:r>
          </a:p>
        </p:txBody>
      </p:sp>
    </p:spTree>
    <p:extLst>
      <p:ext uri="{BB962C8B-B14F-4D97-AF65-F5344CB8AC3E}">
        <p14:creationId xmlns:p14="http://schemas.microsoft.com/office/powerpoint/2010/main" val="2467171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48640" y="1536192"/>
            <a:ext cx="11077833" cy="1508760"/>
          </a:xfrm>
        </p:spPr>
        <p:txBody>
          <a:bodyPr/>
          <a:lstStyle>
            <a:lvl1pPr>
              <a:defRPr sz="5400">
                <a:solidFill>
                  <a:schemeClr val="bg1"/>
                </a:solidFill>
              </a:defRPr>
            </a:lvl1pPr>
          </a:lstStyle>
          <a:p>
            <a:r>
              <a:rPr lang="en-US" dirty="0"/>
              <a:t>Click to add title</a:t>
            </a:r>
            <a:br>
              <a:rPr lang="en-US" dirty="0"/>
            </a:br>
            <a:r>
              <a:rPr lang="en-US" dirty="0"/>
              <a:t>(two lines maximum)</a:t>
            </a:r>
          </a:p>
        </p:txBody>
      </p:sp>
      <p:pic>
        <p:nvPicPr>
          <p:cNvPr id="8" name="Picture 7"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640" y="6217920"/>
            <a:ext cx="609600" cy="457200"/>
          </a:xfrm>
          <a:prstGeom prst="rect">
            <a:avLst/>
          </a:prstGeom>
        </p:spPr>
      </p:pic>
      <p:sp>
        <p:nvSpPr>
          <p:cNvPr id="7" name="Date Placeholder 1" descr="CONFIDENTIAL_TAG_0xFFEE"/>
          <p:cNvSpPr txBox="1">
            <a:spLocks/>
          </p:cNvSpPr>
          <p:nvPr userDrawn="1"/>
        </p:nvSpPr>
        <p:spPr>
          <a:xfrm>
            <a:off x="2680895" y="6622473"/>
            <a:ext cx="6788243" cy="246853"/>
          </a:xfrm>
          <a:prstGeom prst="rect">
            <a:avLst/>
          </a:prstGeom>
          <a:noFill/>
          <a:ln w="9525">
            <a:noFill/>
            <a:miter lim="800000"/>
            <a:headEnd/>
            <a:tailEnd/>
          </a:ln>
        </p:spPr>
        <p:txBody>
          <a:bodyPr wrap="square" lIns="92064" tIns="46033" rIns="92064" bIns="46033">
            <a:spAutoFit/>
          </a:bodyPr>
          <a:lstStyle>
            <a:defPPr>
              <a:defRPr lang="en-US"/>
            </a:defPPr>
            <a:lvl1pPr>
              <a:defRPr sz="800">
                <a:solidFill>
                  <a:srgbClr val="1E4191"/>
                </a:solidFill>
              </a:defRPr>
            </a:lvl1pPr>
          </a:lstStyle>
          <a:p>
            <a:pPr algn="ctr" defTabSz="457200" eaLnBrk="1" fontAlgn="auto" hangingPunct="1">
              <a:spcBef>
                <a:spcPts val="0"/>
              </a:spcBef>
              <a:spcAft>
                <a:spcPts val="0"/>
              </a:spcAft>
              <a:defRPr/>
            </a:pPr>
            <a:r>
              <a:rPr lang="en-US" sz="1000" dirty="0">
                <a:solidFill>
                  <a:prstClr val="white"/>
                </a:solidFill>
                <a:latin typeface="GE Inspira Pitch"/>
                <a:ea typeface="+mn-ea"/>
              </a:rPr>
              <a:t>© 2014 General Electric Company - All rights reserved</a:t>
            </a:r>
            <a:endParaRPr lang="en-GB" sz="1000" dirty="0">
              <a:solidFill>
                <a:prstClr val="white"/>
              </a:solidFill>
              <a:latin typeface="GE Inspira Pitch"/>
              <a:ea typeface="+mn-ea"/>
            </a:endParaRPr>
          </a:p>
        </p:txBody>
      </p:sp>
    </p:spTree>
    <p:extLst>
      <p:ext uri="{BB962C8B-B14F-4D97-AF65-F5344CB8AC3E}">
        <p14:creationId xmlns:p14="http://schemas.microsoft.com/office/powerpoint/2010/main" val="3247447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17011662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ull Imag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192000" cy="6858000"/>
          </a:xfrm>
          <a:solidFill>
            <a:schemeClr val="bg1">
              <a:lumMod val="85000"/>
            </a:schemeClr>
          </a:solidFill>
        </p:spPr>
        <p:txBody>
          <a:bodyPr/>
          <a:lstStyle/>
          <a:p>
            <a:r>
              <a:rPr lang="en-US"/>
              <a:t>Click icon to add picture</a:t>
            </a:r>
          </a:p>
        </p:txBody>
      </p:sp>
      <p:sp>
        <p:nvSpPr>
          <p:cNvPr id="2" name="Title 1"/>
          <p:cNvSpPr>
            <a:spLocks noGrp="1"/>
          </p:cNvSpPr>
          <p:nvPr>
            <p:ph type="title" hasCustomPrompt="1"/>
          </p:nvPr>
        </p:nvSpPr>
        <p:spPr>
          <a:xfrm>
            <a:off x="548640" y="539496"/>
            <a:ext cx="11082528" cy="886968"/>
          </a:xfrm>
        </p:spPr>
        <p:txBody>
          <a:bodyPr/>
          <a:lstStyle>
            <a:lvl1pPr marL="0" marR="0" indent="0" algn="l" defTabSz="457200" rtl="0" eaLnBrk="1" fontAlgn="auto" latinLnBrk="0" hangingPunct="1">
              <a:lnSpc>
                <a:spcPct val="90000"/>
              </a:lnSpc>
              <a:spcBef>
                <a:spcPct val="0"/>
              </a:spcBef>
              <a:spcAft>
                <a:spcPts val="0"/>
              </a:spcAft>
              <a:buClrTx/>
              <a:buSzTx/>
              <a:buFontTx/>
              <a:buNone/>
              <a:tabLst/>
              <a:defRPr sz="3600">
                <a:solidFill>
                  <a:schemeClr val="tx2"/>
                </a:solidFill>
              </a:defRPr>
            </a:lvl1pPr>
          </a:lstStyle>
          <a:p>
            <a:pPr>
              <a:lnSpc>
                <a:spcPct val="90000"/>
              </a:lnSpc>
            </a:pPr>
            <a:r>
              <a:rPr lang="en-US" dirty="0"/>
              <a:t>Click to insert headline</a:t>
            </a:r>
          </a:p>
        </p:txBody>
      </p:sp>
      <p:sp>
        <p:nvSpPr>
          <p:cNvPr id="8" name="Date Placeholder 1" descr="CONFIDENTIAL_TAG_0xFFEE"/>
          <p:cNvSpPr txBox="1">
            <a:spLocks/>
          </p:cNvSpPr>
          <p:nvPr userDrawn="1"/>
        </p:nvSpPr>
        <p:spPr>
          <a:xfrm>
            <a:off x="2680895" y="6622473"/>
            <a:ext cx="6788243" cy="246853"/>
          </a:xfrm>
          <a:prstGeom prst="rect">
            <a:avLst/>
          </a:prstGeom>
          <a:noFill/>
          <a:ln w="9525">
            <a:noFill/>
            <a:miter lim="800000"/>
            <a:headEnd/>
            <a:tailEnd/>
          </a:ln>
        </p:spPr>
        <p:txBody>
          <a:bodyPr wrap="square" lIns="92064" tIns="46033" rIns="92064" bIns="46033">
            <a:spAutoFit/>
          </a:bodyPr>
          <a:lstStyle>
            <a:defPPr>
              <a:defRPr lang="en-US"/>
            </a:defPPr>
            <a:lvl1pPr>
              <a:defRPr sz="800">
                <a:solidFill>
                  <a:srgbClr val="1E4191"/>
                </a:solidFill>
              </a:defRPr>
            </a:lvl1pPr>
          </a:lstStyle>
          <a:p>
            <a:pPr algn="ctr" defTabSz="457200" eaLnBrk="1" fontAlgn="auto" hangingPunct="1">
              <a:spcBef>
                <a:spcPts val="0"/>
              </a:spcBef>
              <a:spcAft>
                <a:spcPts val="0"/>
              </a:spcAft>
              <a:defRPr/>
            </a:pPr>
            <a:r>
              <a:rPr lang="en-US" sz="1000" dirty="0">
                <a:solidFill>
                  <a:srgbClr val="454545"/>
                </a:solidFill>
                <a:latin typeface="GE Inspira Pitch"/>
                <a:ea typeface="+mn-ea"/>
              </a:rPr>
              <a:t>© 2014 General Electric Company - All rights reserved</a:t>
            </a:r>
            <a:endParaRPr lang="en-GB" sz="1000" dirty="0">
              <a:solidFill>
                <a:srgbClr val="454545"/>
              </a:solidFill>
              <a:latin typeface="GE Inspira Pitch"/>
              <a:ea typeface="+mn-ea"/>
            </a:endParaRPr>
          </a:p>
        </p:txBody>
      </p:sp>
    </p:spTree>
    <p:extLst>
      <p:ext uri="{BB962C8B-B14F-4D97-AF65-F5344CB8AC3E}">
        <p14:creationId xmlns:p14="http://schemas.microsoft.com/office/powerpoint/2010/main" val="374354183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Image w/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536192"/>
            <a:ext cx="12192000" cy="5321808"/>
          </a:xfrm>
          <a:solidFill>
            <a:schemeClr val="bg1">
              <a:lumMod val="85000"/>
            </a:schemeClr>
          </a:solidFill>
        </p:spPr>
        <p:txBody>
          <a:bodyPr/>
          <a:lstStyle/>
          <a:p>
            <a:r>
              <a:rPr lang="en-US" dirty="0"/>
              <a:t>Click icon to add picture</a:t>
            </a:r>
          </a:p>
        </p:txBody>
      </p:sp>
      <p:sp>
        <p:nvSpPr>
          <p:cNvPr id="2" name="Title 1"/>
          <p:cNvSpPr>
            <a:spLocks noGrp="1"/>
          </p:cNvSpPr>
          <p:nvPr>
            <p:ph type="title" hasCustomPrompt="1"/>
          </p:nvPr>
        </p:nvSpPr>
        <p:spPr/>
        <p:txBody>
          <a:bodyPr/>
          <a:lstStyle/>
          <a:p>
            <a:r>
              <a:rPr lang="en-US" dirty="0"/>
              <a:t>Click to insert headline</a:t>
            </a:r>
          </a:p>
        </p:txBody>
      </p:sp>
      <p:sp>
        <p:nvSpPr>
          <p:cNvPr id="5" name="Date Placeholder 1" descr="CONFIDENTIAL_TAG_0xFFEE"/>
          <p:cNvSpPr txBox="1">
            <a:spLocks/>
          </p:cNvSpPr>
          <p:nvPr userDrawn="1"/>
        </p:nvSpPr>
        <p:spPr>
          <a:xfrm>
            <a:off x="2680895" y="6622473"/>
            <a:ext cx="6788243" cy="246853"/>
          </a:xfrm>
          <a:prstGeom prst="rect">
            <a:avLst/>
          </a:prstGeom>
          <a:noFill/>
          <a:ln w="9525">
            <a:noFill/>
            <a:miter lim="800000"/>
            <a:headEnd/>
            <a:tailEnd/>
          </a:ln>
        </p:spPr>
        <p:txBody>
          <a:bodyPr wrap="square" lIns="92064" tIns="46033" rIns="92064" bIns="46033">
            <a:spAutoFit/>
          </a:bodyPr>
          <a:lstStyle>
            <a:defPPr>
              <a:defRPr lang="en-US"/>
            </a:defPPr>
            <a:lvl1pPr>
              <a:defRPr sz="800">
                <a:solidFill>
                  <a:srgbClr val="1E4191"/>
                </a:solidFill>
              </a:defRPr>
            </a:lvl1pPr>
          </a:lstStyle>
          <a:p>
            <a:pPr algn="ctr" defTabSz="457200" eaLnBrk="1" fontAlgn="auto" hangingPunct="1">
              <a:spcBef>
                <a:spcPts val="0"/>
              </a:spcBef>
              <a:spcAft>
                <a:spcPts val="0"/>
              </a:spcAft>
              <a:defRPr/>
            </a:pPr>
            <a:r>
              <a:rPr lang="en-US" sz="1000" dirty="0">
                <a:solidFill>
                  <a:srgbClr val="454545"/>
                </a:solidFill>
                <a:latin typeface="GE Inspira Pitch"/>
                <a:ea typeface="+mn-ea"/>
              </a:rPr>
              <a:t>© 2014 General Electric Company - All rights reserved</a:t>
            </a:r>
            <a:endParaRPr lang="en-GB" sz="1000" dirty="0">
              <a:solidFill>
                <a:srgbClr val="454545"/>
              </a:solidFill>
              <a:latin typeface="GE Inspira Pitch"/>
              <a:ea typeface="+mn-ea"/>
            </a:endParaRPr>
          </a:p>
        </p:txBody>
      </p:sp>
    </p:spTree>
    <p:extLst>
      <p:ext uri="{BB962C8B-B14F-4D97-AF65-F5344CB8AC3E}">
        <p14:creationId xmlns:p14="http://schemas.microsoft.com/office/powerpoint/2010/main" val="2960531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Image w/ Title &amp; Foote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p:cNvSpPr>
          <p:nvPr>
            <p:ph type="pic" sz="quarter" idx="10"/>
          </p:nvPr>
        </p:nvSpPr>
        <p:spPr>
          <a:xfrm>
            <a:off x="0" y="1536192"/>
            <a:ext cx="12192000" cy="4498848"/>
          </a:xfrm>
          <a:solidFill>
            <a:schemeClr val="bg1">
              <a:lumMod val="85000"/>
            </a:schemeClr>
          </a:solidFill>
        </p:spPr>
        <p:txBody>
          <a:bodyPr/>
          <a:lstStyle/>
          <a:p>
            <a:r>
              <a:rPr lang="en-US"/>
              <a:t>Click icon to add picture</a:t>
            </a:r>
          </a:p>
        </p:txBody>
      </p:sp>
    </p:spTree>
    <p:extLst>
      <p:ext uri="{BB962C8B-B14F-4D97-AF65-F5344CB8AC3E}">
        <p14:creationId xmlns:p14="http://schemas.microsoft.com/office/powerpoint/2010/main" val="3252994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Half Text - Half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Picture Placeholder 3"/>
          <p:cNvSpPr>
            <a:spLocks noGrp="1" noChangeAspect="1"/>
          </p:cNvSpPr>
          <p:nvPr>
            <p:ph type="pic" sz="quarter" idx="10"/>
          </p:nvPr>
        </p:nvSpPr>
        <p:spPr>
          <a:xfrm>
            <a:off x="0" y="1536192"/>
            <a:ext cx="5998464" cy="4498848"/>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6169152" y="1536192"/>
            <a:ext cx="5462016" cy="4498848"/>
          </a:xfrm>
        </p:spPr>
        <p:txBody>
          <a:bodyPr lIns="182880"/>
          <a:lstStyle>
            <a:lvl1pPr marL="0">
              <a:lnSpc>
                <a:spcPts val="2580"/>
              </a:lnSpc>
              <a:defRPr sz="2150" baseline="0">
                <a:solidFill>
                  <a:schemeClr val="tx1"/>
                </a:solidFill>
              </a:defRPr>
            </a:lvl1pPr>
            <a:lvl2pPr>
              <a:lnSpc>
                <a:spcPts val="2580"/>
              </a:lnSpc>
              <a:defRPr sz="2150">
                <a:solidFill>
                  <a:schemeClr val="tx1"/>
                </a:solidFill>
              </a:defRPr>
            </a:lvl2pPr>
            <a:lvl3pPr marL="461963" indent="-234950">
              <a:lnSpc>
                <a:spcPts val="2580"/>
              </a:lnSpc>
              <a:tabLst/>
              <a:defRPr sz="2150">
                <a:solidFill>
                  <a:schemeClr val="tx1"/>
                </a:solidFill>
              </a:defRPr>
            </a:lvl3pPr>
            <a:lvl4pPr marL="687388" indent="-225425">
              <a:lnSpc>
                <a:spcPts val="2580"/>
              </a:lnSpc>
              <a:buFont typeface="Arial"/>
              <a:buChar char="•"/>
              <a:defRPr sz="1750">
                <a:solidFill>
                  <a:schemeClr val="tx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Tree>
    <p:extLst>
      <p:ext uri="{BB962C8B-B14F-4D97-AF65-F5344CB8AC3E}">
        <p14:creationId xmlns:p14="http://schemas.microsoft.com/office/powerpoint/2010/main" val="23793979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Half Text - Half Image Color">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Picture Placeholder 3"/>
          <p:cNvSpPr>
            <a:spLocks noGrp="1" noChangeAspect="1"/>
          </p:cNvSpPr>
          <p:nvPr>
            <p:ph type="pic" sz="quarter" idx="10"/>
          </p:nvPr>
        </p:nvSpPr>
        <p:spPr>
          <a:xfrm>
            <a:off x="0" y="1536192"/>
            <a:ext cx="5998464" cy="4498848"/>
          </a:xfrm>
          <a:solidFill>
            <a:schemeClr val="bg1">
              <a:lumMod val="85000"/>
            </a:schemeClr>
          </a:solidFill>
        </p:spPr>
        <p:txBody>
          <a:bodyPr/>
          <a:lstStyle/>
          <a:p>
            <a:r>
              <a:rPr lang="en-US"/>
              <a:t>Click icon to add picture</a:t>
            </a:r>
          </a:p>
        </p:txBody>
      </p:sp>
      <p:sp>
        <p:nvSpPr>
          <p:cNvPr id="59" name="Text Placeholder 58"/>
          <p:cNvSpPr>
            <a:spLocks noGrp="1"/>
          </p:cNvSpPr>
          <p:nvPr>
            <p:ph type="body" sz="quarter" idx="11" hasCustomPrompt="1"/>
          </p:nvPr>
        </p:nvSpPr>
        <p:spPr>
          <a:xfrm>
            <a:off x="6169152" y="1536192"/>
            <a:ext cx="5462016" cy="4498848"/>
          </a:xfrm>
          <a:solidFill>
            <a:schemeClr val="tx2"/>
          </a:solidFill>
        </p:spPr>
        <p:txBody>
          <a:bodyPr lIns="274320" tIns="137160" rIns="182880" bIns="0">
            <a:noAutofit/>
          </a:bodyPr>
          <a:lstStyle>
            <a:lvl1pPr marL="0">
              <a:lnSpc>
                <a:spcPts val="2580"/>
              </a:lnSpc>
              <a:defRPr sz="2150" baseline="0">
                <a:solidFill>
                  <a:schemeClr val="bg1"/>
                </a:solidFill>
              </a:defRPr>
            </a:lvl1pPr>
            <a:lvl2pPr>
              <a:lnSpc>
                <a:spcPts val="2580"/>
              </a:lnSpc>
              <a:defRPr sz="2150" baseline="0">
                <a:solidFill>
                  <a:schemeClr val="bg1"/>
                </a:solidFill>
              </a:defRPr>
            </a:lvl2pPr>
            <a:lvl3pPr marL="461963" indent="-234950">
              <a:lnSpc>
                <a:spcPts val="2580"/>
              </a:lnSpc>
              <a:defRPr sz="2150" baseline="0">
                <a:solidFill>
                  <a:schemeClr val="bg1"/>
                </a:solidFill>
              </a:defRPr>
            </a:lvl3pPr>
            <a:lvl4pPr marL="687388" indent="-225425">
              <a:lnSpc>
                <a:spcPts val="2580"/>
              </a:lnSpc>
              <a:buFont typeface="Arial"/>
              <a:buChar char="•"/>
              <a:defRPr sz="1750" baseline="0">
                <a:solidFill>
                  <a:schemeClr val="bg1"/>
                </a:solidFill>
              </a:defRPr>
            </a:lvl4pPr>
            <a:lvl5pPr>
              <a:defRPr>
                <a:solidFill>
                  <a:schemeClr val="tx1"/>
                </a:solidFill>
              </a:defRPr>
            </a:lvl5pPr>
          </a:lstStyle>
          <a:p>
            <a:pPr lvl="0"/>
            <a:r>
              <a:rPr lang="en-US" dirty="0"/>
              <a:t>First level copy </a:t>
            </a:r>
          </a:p>
          <a:p>
            <a:pPr lvl="1"/>
            <a:r>
              <a:rPr lang="en-US" dirty="0"/>
              <a:t>First level bullet</a:t>
            </a:r>
          </a:p>
          <a:p>
            <a:pPr lvl="2"/>
            <a:r>
              <a:rPr lang="en-US" dirty="0"/>
              <a:t>Second level bullet</a:t>
            </a:r>
          </a:p>
          <a:p>
            <a:pPr lvl="3"/>
            <a:r>
              <a:rPr lang="en-US" dirty="0"/>
              <a:t>Third level bullet</a:t>
            </a:r>
          </a:p>
        </p:txBody>
      </p:sp>
    </p:spTree>
    <p:extLst>
      <p:ext uri="{BB962C8B-B14F-4D97-AF65-F5344CB8AC3E}">
        <p14:creationId xmlns:p14="http://schemas.microsoft.com/office/powerpoint/2010/main" val="13461676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Vertical 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Click to insert headline</a:t>
            </a:r>
          </a:p>
        </p:txBody>
      </p:sp>
      <p:sp>
        <p:nvSpPr>
          <p:cNvPr id="4" name="Text Placeholder 3"/>
          <p:cNvSpPr>
            <a:spLocks noGrp="1"/>
          </p:cNvSpPr>
          <p:nvPr>
            <p:ph type="body" sz="quarter" idx="11" hasCustomPrompt="1"/>
          </p:nvPr>
        </p:nvSpPr>
        <p:spPr>
          <a:xfrm>
            <a:off x="548640" y="1746505"/>
            <a:ext cx="2670048" cy="4289425"/>
          </a:xfrm>
          <a:solidFill>
            <a:schemeClr val="tx2"/>
          </a:solidFill>
        </p:spPr>
        <p:txBody>
          <a:bodyPr lIns="182880" tIns="137160" rIns="91440"/>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3352800" y="1746505"/>
            <a:ext cx="2670048" cy="4289425"/>
          </a:xfrm>
          <a:solidFill>
            <a:schemeClr val="tx2"/>
          </a:solidFill>
        </p:spPr>
        <p:txBody>
          <a:bodyPr lIns="182880" tIns="137160" rIns="91440"/>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6156960" y="1746505"/>
            <a:ext cx="2670048" cy="4289425"/>
          </a:xfrm>
          <a:solidFill>
            <a:schemeClr val="tx2"/>
          </a:solidFill>
        </p:spPr>
        <p:txBody>
          <a:bodyPr lIns="182880" tIns="137160" rIns="91440"/>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8973312" y="1746505"/>
            <a:ext cx="2670048" cy="4289425"/>
          </a:xfrm>
          <a:solidFill>
            <a:schemeClr val="tx2"/>
          </a:solidFill>
        </p:spPr>
        <p:txBody>
          <a:bodyPr lIns="182880" tIns="137160" rIns="91440"/>
          <a:lstStyle>
            <a:lvl1pPr marL="0">
              <a:lnSpc>
                <a:spcPts val="2200"/>
              </a:lnSpc>
              <a:spcBef>
                <a:spcPts val="0"/>
              </a:spcBef>
              <a:spcAft>
                <a:spcPts val="1600"/>
              </a:spcAft>
              <a:defRPr sz="2000">
                <a:solidFill>
                  <a:schemeClr val="bg1"/>
                </a:solidFill>
              </a:defRPr>
            </a:lvl1pPr>
            <a:lvl2pPr marL="0" indent="0">
              <a:lnSpc>
                <a:spcPts val="2000"/>
              </a:lnSpc>
              <a:spcBef>
                <a:spcPts val="0"/>
              </a:spcBef>
              <a:spcAft>
                <a:spcPts val="1200"/>
              </a:spcAft>
              <a:buFontTx/>
              <a:buNone/>
              <a:defRPr sz="1600">
                <a:solidFill>
                  <a:schemeClr val="bg1"/>
                </a:solidFill>
              </a:defRPr>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Tree>
    <p:extLst>
      <p:ext uri="{BB962C8B-B14F-4D97-AF65-F5344CB8AC3E}">
        <p14:creationId xmlns:p14="http://schemas.microsoft.com/office/powerpoint/2010/main" val="21631738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Alt Vertical Quadrant">
    <p:bg>
      <p:bgPr>
        <a:solidFill>
          <a:srgbClr val="EDEDE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548640" y="1746505"/>
            <a:ext cx="2670048" cy="4289425"/>
          </a:xfrm>
          <a:solidFill>
            <a:schemeClr val="bg1"/>
          </a:solidFill>
        </p:spPr>
        <p:txBody>
          <a:bodyPr lIns="182880" tIns="137160" rIns="91440"/>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8" name="Text Placeholder 3"/>
          <p:cNvSpPr>
            <a:spLocks noGrp="1"/>
          </p:cNvSpPr>
          <p:nvPr>
            <p:ph type="body" sz="quarter" idx="12" hasCustomPrompt="1"/>
          </p:nvPr>
        </p:nvSpPr>
        <p:spPr>
          <a:xfrm>
            <a:off x="3352800" y="1746505"/>
            <a:ext cx="2670048" cy="4289425"/>
          </a:xfrm>
          <a:solidFill>
            <a:schemeClr val="bg1"/>
          </a:solidFill>
        </p:spPr>
        <p:txBody>
          <a:bodyPr lIns="182880" tIns="137160" rIns="91440"/>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9" name="Text Placeholder 3"/>
          <p:cNvSpPr>
            <a:spLocks noGrp="1"/>
          </p:cNvSpPr>
          <p:nvPr>
            <p:ph type="body" sz="quarter" idx="13" hasCustomPrompt="1"/>
          </p:nvPr>
        </p:nvSpPr>
        <p:spPr>
          <a:xfrm>
            <a:off x="6156960" y="1746505"/>
            <a:ext cx="2670048" cy="4289425"/>
          </a:xfrm>
          <a:solidFill>
            <a:schemeClr val="bg1"/>
          </a:solidFill>
        </p:spPr>
        <p:txBody>
          <a:bodyPr lIns="182880" tIns="137160" rIns="91440"/>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1" name="Text Placeholder 3"/>
          <p:cNvSpPr>
            <a:spLocks noGrp="1"/>
          </p:cNvSpPr>
          <p:nvPr>
            <p:ph type="body" sz="quarter" idx="14" hasCustomPrompt="1"/>
          </p:nvPr>
        </p:nvSpPr>
        <p:spPr>
          <a:xfrm>
            <a:off x="8973312" y="1746505"/>
            <a:ext cx="2670048" cy="4289425"/>
          </a:xfrm>
          <a:solidFill>
            <a:schemeClr val="bg1"/>
          </a:solidFill>
        </p:spPr>
        <p:txBody>
          <a:bodyPr lIns="182880" tIns="137160" rIns="91440"/>
          <a:lstStyle>
            <a:lvl1pPr marL="0">
              <a:lnSpc>
                <a:spcPts val="2200"/>
              </a:lnSpc>
              <a:spcBef>
                <a:spcPts val="0"/>
              </a:spcBef>
              <a:spcAft>
                <a:spcPts val="1600"/>
              </a:spcAft>
              <a:defRPr sz="2000"/>
            </a:lvl1pPr>
            <a:lvl2pPr marL="0" indent="0">
              <a:lnSpc>
                <a:spcPts val="2000"/>
              </a:lnSpc>
              <a:spcBef>
                <a:spcPts val="0"/>
              </a:spcBef>
              <a:spcAft>
                <a:spcPts val="1200"/>
              </a:spcAft>
              <a:buFontTx/>
              <a:buNone/>
              <a:defRPr sz="1600"/>
            </a:lvl2pPr>
            <a:lvl3pPr marL="0" indent="0">
              <a:lnSpc>
                <a:spcPts val="2000"/>
              </a:lnSpc>
              <a:spcBef>
                <a:spcPts val="0"/>
              </a:spcBef>
              <a:spcAft>
                <a:spcPts val="1200"/>
              </a:spcAft>
              <a:buNone/>
              <a:defRPr sz="1600"/>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Tree>
    <p:extLst>
      <p:ext uri="{BB962C8B-B14F-4D97-AF65-F5344CB8AC3E}">
        <p14:creationId xmlns:p14="http://schemas.microsoft.com/office/powerpoint/2010/main" val="78420789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adra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4" name="Text Placeholder 3"/>
          <p:cNvSpPr>
            <a:spLocks noGrp="1"/>
          </p:cNvSpPr>
          <p:nvPr>
            <p:ph type="body" sz="quarter" idx="11" hasCustomPrompt="1"/>
          </p:nvPr>
        </p:nvSpPr>
        <p:spPr>
          <a:xfrm>
            <a:off x="0" y="1737360"/>
            <a:ext cx="6035040" cy="2039112"/>
          </a:xfrm>
          <a:solidFill>
            <a:schemeClr val="tx2"/>
          </a:solidFill>
        </p:spPr>
        <p:txBody>
          <a:bodyPr lIns="457200" tIns="182880" rIns="182880">
            <a:noAutofit/>
          </a:bodyPr>
          <a:lstStyle>
            <a:lvl1pPr marL="0">
              <a:lnSpc>
                <a:spcPts val="2350"/>
              </a:lnSpc>
              <a:spcBef>
                <a:spcPts val="0"/>
              </a:spcBef>
              <a:spcAft>
                <a:spcPts val="1200"/>
              </a:spcAft>
              <a:defRPr sz="2150">
                <a:solidFill>
                  <a:schemeClr val="bg1"/>
                </a:solidFill>
              </a:defRPr>
            </a:lvl1pPr>
            <a:lvl2pPr marL="164592" indent="-164592">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4" name="Text Placeholder 3"/>
          <p:cNvSpPr>
            <a:spLocks noGrp="1"/>
          </p:cNvSpPr>
          <p:nvPr>
            <p:ph type="body" sz="quarter" idx="12" hasCustomPrompt="1"/>
          </p:nvPr>
        </p:nvSpPr>
        <p:spPr>
          <a:xfrm>
            <a:off x="0" y="3959352"/>
            <a:ext cx="6035040" cy="2039112"/>
          </a:xfrm>
          <a:solidFill>
            <a:schemeClr val="tx2"/>
          </a:solidFill>
        </p:spPr>
        <p:txBody>
          <a:bodyPr lIns="457200" tIns="182880" rIns="182880">
            <a:noAutofit/>
          </a:bodyPr>
          <a:lstStyle>
            <a:lvl1pPr marL="0">
              <a:lnSpc>
                <a:spcPts val="2350"/>
              </a:lnSpc>
              <a:spcBef>
                <a:spcPts val="0"/>
              </a:spcBef>
              <a:spcAft>
                <a:spcPts val="1200"/>
              </a:spcAft>
              <a:defRPr sz="2150">
                <a:solidFill>
                  <a:schemeClr val="bg1"/>
                </a:solidFill>
              </a:defRPr>
            </a:lvl1pPr>
            <a:lvl2pPr marL="164592" indent="-164592">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5" name="Text Placeholder 3"/>
          <p:cNvSpPr>
            <a:spLocks noGrp="1"/>
          </p:cNvSpPr>
          <p:nvPr>
            <p:ph type="body" sz="quarter" idx="13" hasCustomPrompt="1"/>
          </p:nvPr>
        </p:nvSpPr>
        <p:spPr>
          <a:xfrm>
            <a:off x="6156960" y="1737360"/>
            <a:ext cx="6035040" cy="2039112"/>
          </a:xfrm>
          <a:solidFill>
            <a:schemeClr val="tx2"/>
          </a:solidFill>
        </p:spPr>
        <p:txBody>
          <a:bodyPr lIns="457200" tIns="182880" rIns="182880">
            <a:noAutofit/>
          </a:bodyPr>
          <a:lstStyle>
            <a:lvl1pPr marL="0">
              <a:lnSpc>
                <a:spcPts val="2350"/>
              </a:lnSpc>
              <a:spcBef>
                <a:spcPts val="0"/>
              </a:spcBef>
              <a:spcAft>
                <a:spcPts val="1200"/>
              </a:spcAft>
              <a:defRPr sz="2150">
                <a:solidFill>
                  <a:schemeClr val="bg1"/>
                </a:solidFill>
              </a:defRPr>
            </a:lvl1pPr>
            <a:lvl2pPr marL="164592" indent="-164592">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
        <p:nvSpPr>
          <p:cNvPr id="16" name="Text Placeholder 3"/>
          <p:cNvSpPr>
            <a:spLocks noGrp="1"/>
          </p:cNvSpPr>
          <p:nvPr>
            <p:ph type="body" sz="quarter" idx="14" hasCustomPrompt="1"/>
          </p:nvPr>
        </p:nvSpPr>
        <p:spPr>
          <a:xfrm>
            <a:off x="6156960" y="3959352"/>
            <a:ext cx="6035040" cy="2039112"/>
          </a:xfrm>
          <a:solidFill>
            <a:schemeClr val="tx2"/>
          </a:solidFill>
        </p:spPr>
        <p:txBody>
          <a:bodyPr lIns="457200" tIns="182880" rIns="182880">
            <a:noAutofit/>
          </a:bodyPr>
          <a:lstStyle>
            <a:lvl1pPr marL="0">
              <a:lnSpc>
                <a:spcPts val="2350"/>
              </a:lnSpc>
              <a:spcBef>
                <a:spcPts val="0"/>
              </a:spcBef>
              <a:spcAft>
                <a:spcPts val="1200"/>
              </a:spcAft>
              <a:defRPr sz="2150">
                <a:solidFill>
                  <a:schemeClr val="bg1"/>
                </a:solidFill>
              </a:defRPr>
            </a:lvl1pPr>
            <a:lvl2pPr marL="164592" indent="-164592">
              <a:lnSpc>
                <a:spcPct val="100000"/>
              </a:lnSpc>
              <a:spcBef>
                <a:spcPts val="0"/>
              </a:spcBef>
              <a:spcAft>
                <a:spcPts val="600"/>
              </a:spcAft>
              <a:buFont typeface="Arial"/>
              <a:buChar char="•"/>
              <a:defRPr sz="1800" baseline="0">
                <a:solidFill>
                  <a:schemeClr val="bg1"/>
                </a:solidFill>
              </a:defRPr>
            </a:lvl2pPr>
            <a:lvl3pPr marL="0" indent="0">
              <a:lnSpc>
                <a:spcPct val="100000"/>
              </a:lnSpc>
              <a:spcBef>
                <a:spcPts val="0"/>
              </a:spcBef>
              <a:spcAft>
                <a:spcPts val="600"/>
              </a:spcAft>
              <a:buFont typeface="Arial"/>
              <a:buNone/>
              <a:defRPr sz="1800">
                <a:solidFill>
                  <a:srgbClr val="FFFFFF"/>
                </a:solidFill>
              </a:defRPr>
            </a:lvl3pPr>
            <a:lvl4pPr marL="0" indent="0">
              <a:lnSpc>
                <a:spcPts val="2000"/>
              </a:lnSpc>
              <a:spcBef>
                <a:spcPts val="0"/>
              </a:spcBef>
              <a:spcAft>
                <a:spcPts val="1200"/>
              </a:spcAft>
              <a:buNone/>
              <a:defRPr sz="1600"/>
            </a:lvl4pPr>
            <a:lvl5pPr marL="0" indent="0">
              <a:lnSpc>
                <a:spcPts val="2000"/>
              </a:lnSpc>
              <a:spcBef>
                <a:spcPts val="0"/>
              </a:spcBef>
              <a:spcAft>
                <a:spcPts val="1200"/>
              </a:spcAft>
              <a:buNone/>
              <a:defRPr sz="1600"/>
            </a:lvl5pPr>
          </a:lstStyle>
          <a:p>
            <a:pPr lvl="0"/>
            <a:r>
              <a:rPr lang="en-US" dirty="0"/>
              <a:t>Click to insert content</a:t>
            </a:r>
          </a:p>
          <a:p>
            <a:pPr lvl="1"/>
            <a:r>
              <a:rPr lang="en-US" dirty="0"/>
              <a:t>Level 1 bullet</a:t>
            </a:r>
          </a:p>
          <a:p>
            <a:pPr lvl="1"/>
            <a:r>
              <a:rPr lang="en-US" dirty="0"/>
              <a:t>Level 1 bullet</a:t>
            </a:r>
          </a:p>
        </p:txBody>
      </p:sp>
    </p:spTree>
    <p:extLst>
      <p:ext uri="{BB962C8B-B14F-4D97-AF65-F5344CB8AC3E}">
        <p14:creationId xmlns:p14="http://schemas.microsoft.com/office/powerpoint/2010/main" val="116726680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548217" y="2112264"/>
            <a:ext cx="11082528" cy="3163824"/>
          </a:xfrm>
        </p:spPr>
        <p:txBody>
          <a:bodyPr/>
          <a:lstStyle/>
          <a:p>
            <a:r>
              <a:rPr lang="en-US"/>
              <a:t>Click icon to add table</a:t>
            </a:r>
          </a:p>
        </p:txBody>
      </p:sp>
      <p:sp>
        <p:nvSpPr>
          <p:cNvPr id="3" name="Title 2"/>
          <p:cNvSpPr>
            <a:spLocks noGrp="1"/>
          </p:cNvSpPr>
          <p:nvPr>
            <p:ph type="title" hasCustomPrompt="1"/>
          </p:nvPr>
        </p:nvSpPr>
        <p:spPr/>
        <p:txBody>
          <a:bodyPr/>
          <a:lstStyle>
            <a:lvl1pPr>
              <a:defRPr baseline="0"/>
            </a:lvl1pPr>
          </a:lstStyle>
          <a:p>
            <a:r>
              <a:rPr lang="en-US" dirty="0"/>
              <a:t>Click to insert headline</a:t>
            </a:r>
          </a:p>
        </p:txBody>
      </p:sp>
    </p:spTree>
    <p:extLst>
      <p:ext uri="{BB962C8B-B14F-4D97-AF65-F5344CB8AC3E}">
        <p14:creationId xmlns:p14="http://schemas.microsoft.com/office/powerpoint/2010/main" val="22165974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insert headline</a:t>
            </a:r>
          </a:p>
        </p:txBody>
      </p:sp>
      <p:sp>
        <p:nvSpPr>
          <p:cNvPr id="5" name="Chart Placeholder 4"/>
          <p:cNvSpPr>
            <a:spLocks noGrp="1"/>
          </p:cNvSpPr>
          <p:nvPr>
            <p:ph type="chart" sz="quarter" idx="10"/>
          </p:nvPr>
        </p:nvSpPr>
        <p:spPr>
          <a:xfrm>
            <a:off x="548640" y="1729242"/>
            <a:ext cx="11082528" cy="3571273"/>
          </a:xfrm>
        </p:spPr>
        <p:txBody>
          <a:bodyPr/>
          <a:lstStyle/>
          <a:p>
            <a:r>
              <a:rPr lang="en-US"/>
              <a:t>Click icon to add chart</a:t>
            </a:r>
            <a:endParaRPr lang="en-US" dirty="0"/>
          </a:p>
        </p:txBody>
      </p:sp>
    </p:spTree>
    <p:extLst>
      <p:ext uri="{BB962C8B-B14F-4D97-AF65-F5344CB8AC3E}">
        <p14:creationId xmlns:p14="http://schemas.microsoft.com/office/powerpoint/2010/main" val="125773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42551609-7012-4524-8F91-CAEC89A8DA26}" type="slidenum">
              <a:rPr lang="en-US">
                <a:solidFill>
                  <a:srgbClr val="000000"/>
                </a:solidFill>
                <a:ea typeface="ＭＳ Ｐゴシック"/>
                <a:cs typeface="Times New Roman" pitchFamily="18" charset="0"/>
              </a: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90134953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Text Slide w/ Color Bckgr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solidFill>
                  <a:schemeClr val="bg1"/>
                </a:solidFill>
              </a:defRPr>
            </a:lvl1pPr>
          </a:lstStyle>
          <a:p>
            <a:r>
              <a:rPr lang="en-US" dirty="0"/>
              <a:t>Click to insert headline</a:t>
            </a:r>
          </a:p>
        </p:txBody>
      </p:sp>
      <p:sp>
        <p:nvSpPr>
          <p:cNvPr id="7" name="Text Placeholder 6"/>
          <p:cNvSpPr>
            <a:spLocks noGrp="1"/>
          </p:cNvSpPr>
          <p:nvPr>
            <p:ph type="body" sz="quarter" idx="10" hasCustomPrompt="1"/>
          </p:nvPr>
        </p:nvSpPr>
        <p:spPr>
          <a:xfrm>
            <a:off x="548217" y="1545336"/>
            <a:ext cx="11082528" cy="3383280"/>
          </a:xfrm>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stStyle>
          <a:p>
            <a:pPr lvl="0"/>
            <a:r>
              <a:rPr lang="en-US" dirty="0"/>
              <a:t>Click to insert content</a:t>
            </a:r>
          </a:p>
          <a:p>
            <a:pPr lvl="1"/>
            <a:r>
              <a:rPr lang="en-US" dirty="0"/>
              <a:t>First level bullet </a:t>
            </a:r>
          </a:p>
          <a:p>
            <a:pPr lvl="2"/>
            <a:r>
              <a:rPr lang="en-US" dirty="0"/>
              <a:t>Second level bullet</a:t>
            </a:r>
          </a:p>
          <a:p>
            <a:pPr lvl="3"/>
            <a:r>
              <a:rPr lang="en-US" dirty="0"/>
              <a:t>Third level bullet</a:t>
            </a:r>
          </a:p>
        </p:txBody>
      </p:sp>
      <p:pic>
        <p:nvPicPr>
          <p:cNvPr id="10" name="Picture 9" descr="Monogram_PPT_small_whit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48640" y="6217920"/>
            <a:ext cx="609600" cy="457200"/>
          </a:xfrm>
          <a:prstGeom prst="rect">
            <a:avLst/>
          </a:prstGeom>
        </p:spPr>
      </p:pic>
      <p:sp>
        <p:nvSpPr>
          <p:cNvPr id="11" name="Date Placeholder 1" descr="CONFIDENTIAL_TAG_0xFFEE"/>
          <p:cNvSpPr txBox="1">
            <a:spLocks/>
          </p:cNvSpPr>
          <p:nvPr userDrawn="1"/>
        </p:nvSpPr>
        <p:spPr>
          <a:xfrm>
            <a:off x="2680895" y="6622473"/>
            <a:ext cx="6788243" cy="246853"/>
          </a:xfrm>
          <a:prstGeom prst="rect">
            <a:avLst/>
          </a:prstGeom>
          <a:noFill/>
          <a:ln w="9525">
            <a:noFill/>
            <a:miter lim="800000"/>
            <a:headEnd/>
            <a:tailEnd/>
          </a:ln>
        </p:spPr>
        <p:txBody>
          <a:bodyPr wrap="square" lIns="92064" tIns="46033" rIns="92064" bIns="46033">
            <a:spAutoFit/>
          </a:bodyPr>
          <a:lstStyle>
            <a:defPPr>
              <a:defRPr lang="en-US"/>
            </a:defPPr>
            <a:lvl1pPr>
              <a:defRPr sz="800">
                <a:solidFill>
                  <a:srgbClr val="1E4191"/>
                </a:solidFill>
              </a:defRPr>
            </a:lvl1pPr>
          </a:lstStyle>
          <a:p>
            <a:pPr algn="ctr" defTabSz="457200" eaLnBrk="1" fontAlgn="auto" hangingPunct="1">
              <a:spcBef>
                <a:spcPts val="0"/>
              </a:spcBef>
              <a:spcAft>
                <a:spcPts val="0"/>
              </a:spcAft>
              <a:defRPr/>
            </a:pPr>
            <a:r>
              <a:rPr lang="en-US" sz="1000" dirty="0">
                <a:solidFill>
                  <a:prstClr val="white"/>
                </a:solidFill>
                <a:latin typeface="GE Inspira Pitch"/>
                <a:ea typeface="+mn-ea"/>
              </a:rPr>
              <a:t>© 2014 General Electric Company - All rights reserved</a:t>
            </a:r>
            <a:endParaRPr lang="en-GB" sz="1000" dirty="0">
              <a:solidFill>
                <a:prstClr val="white"/>
              </a:solidFill>
              <a:latin typeface="GE Inspira Pitch"/>
              <a:ea typeface="+mn-ea"/>
            </a:endParaRPr>
          </a:p>
        </p:txBody>
      </p:sp>
    </p:spTree>
    <p:extLst>
      <p:ext uri="{BB962C8B-B14F-4D97-AF65-F5344CB8AC3E}">
        <p14:creationId xmlns:p14="http://schemas.microsoft.com/office/powerpoint/2010/main" val="20812214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t="37966"/>
          <a:stretch/>
        </p:blipFill>
        <p:spPr>
          <a:xfrm>
            <a:off x="6754637" y="-1"/>
            <a:ext cx="4877432" cy="5102651"/>
          </a:xfrm>
          <a:prstGeom prst="rect">
            <a:avLst/>
          </a:prstGeom>
        </p:spPr>
      </p:pic>
      <p:sp>
        <p:nvSpPr>
          <p:cNvPr id="3" name="Subtitle 2"/>
          <p:cNvSpPr>
            <a:spLocks noGrp="1"/>
          </p:cNvSpPr>
          <p:nvPr>
            <p:ph type="subTitle" idx="1" hasCustomPrompt="1"/>
          </p:nvPr>
        </p:nvSpPr>
        <p:spPr>
          <a:xfrm>
            <a:off x="573024" y="5056631"/>
            <a:ext cx="7437120" cy="740664"/>
          </a:xfrm>
          <a:prstGeom prst="rect">
            <a:avLst/>
          </a:prstGeom>
        </p:spPr>
        <p:txBody>
          <a:bodyPr tIns="0"/>
          <a:lstStyle>
            <a:lvl1pPr marL="0" indent="0" algn="l">
              <a:lnSpc>
                <a:spcPct val="100000"/>
              </a:lnSpc>
              <a:spcBef>
                <a:spcPts val="0"/>
              </a:spcBef>
              <a:buNone/>
              <a:defRPr sz="2300" spc="-20" baseline="0">
                <a:solidFill>
                  <a:schemeClr val="tx1"/>
                </a:solidFill>
                <a:latin typeface="GE Inspira Pitch"/>
                <a:cs typeface="GE Inspira Pitch"/>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add subtitle</a:t>
            </a:r>
            <a:br>
              <a:rPr lang="en-US" dirty="0"/>
            </a:br>
            <a:r>
              <a:rPr lang="en-US" dirty="0"/>
              <a:t>Month XX, 201X</a:t>
            </a:r>
          </a:p>
        </p:txBody>
      </p:sp>
      <p:sp>
        <p:nvSpPr>
          <p:cNvPr id="7" name="TextBox 6"/>
          <p:cNvSpPr txBox="1"/>
          <p:nvPr/>
        </p:nvSpPr>
        <p:spPr>
          <a:xfrm>
            <a:off x="-1213197" y="2805761"/>
            <a:ext cx="184731"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srgbClr val="454545"/>
              </a:solidFill>
              <a:latin typeface="GE Inspira Pitch"/>
              <a:ea typeface="+mn-ea"/>
            </a:endParaRPr>
          </a:p>
        </p:txBody>
      </p:sp>
      <p:sp>
        <p:nvSpPr>
          <p:cNvPr id="9" name="Title 8"/>
          <p:cNvSpPr>
            <a:spLocks noGrp="1"/>
          </p:cNvSpPr>
          <p:nvPr>
            <p:ph type="title" hasCustomPrompt="1"/>
          </p:nvPr>
        </p:nvSpPr>
        <p:spPr>
          <a:xfrm>
            <a:off x="548640" y="3319272"/>
            <a:ext cx="11082528" cy="1618488"/>
          </a:xfrm>
          <a:prstGeom prst="rect">
            <a:avLst/>
          </a:prstGeom>
        </p:spPr>
        <p:txBody>
          <a:bodyPr anchor="b" anchorCtr="0"/>
          <a:lstStyle>
            <a:lvl1pPr>
              <a:lnSpc>
                <a:spcPct val="90000"/>
              </a:lnSpc>
              <a:defRPr sz="4800" spc="-100" baseline="0">
                <a:latin typeface="GE Inspira Pitch"/>
                <a:cs typeface="GE Inspira Pitch"/>
              </a:defRPr>
            </a:lvl1pPr>
          </a:lstStyle>
          <a:p>
            <a:r>
              <a:rPr lang="en-US" dirty="0"/>
              <a:t>Click to add title</a:t>
            </a:r>
            <a:br>
              <a:rPr lang="en-US" dirty="0"/>
            </a:br>
            <a:r>
              <a:rPr lang="en-US" dirty="0"/>
              <a:t>(two lines maximum)</a:t>
            </a:r>
          </a:p>
        </p:txBody>
      </p:sp>
      <p:sp>
        <p:nvSpPr>
          <p:cNvPr id="10" name="TextBox 9"/>
          <p:cNvSpPr txBox="1"/>
          <p:nvPr/>
        </p:nvSpPr>
        <p:spPr>
          <a:xfrm>
            <a:off x="567422" y="6217841"/>
            <a:ext cx="5422529" cy="419693"/>
          </a:xfrm>
          <a:prstGeom prst="rect">
            <a:avLst/>
          </a:prstGeom>
        </p:spPr>
        <p:txBody>
          <a:bodyPr vert="horz" lIns="0" tIns="0" rIns="0" bIns="0" rtlCol="0" anchor="t" anchorCtr="0">
            <a:noAutofit/>
          </a:bodyPr>
          <a:lstStyle/>
          <a:p>
            <a:pPr defTabSz="457200" eaLnBrk="1" fontAlgn="auto" hangingPunct="1">
              <a:spcBef>
                <a:spcPts val="0"/>
              </a:spcBef>
              <a:spcAft>
                <a:spcPts val="0"/>
              </a:spcAft>
            </a:pPr>
            <a:r>
              <a:rPr lang="en-US" sz="1600" b="1" dirty="0">
                <a:solidFill>
                  <a:srgbClr val="0745AB"/>
                </a:solidFill>
                <a:latin typeface="GE Inspira Pitch"/>
                <a:ea typeface="+mn-ea"/>
                <a:cs typeface="GE Inspira Pitch"/>
              </a:rPr>
              <a:t>Imagination at work.</a:t>
            </a:r>
          </a:p>
        </p:txBody>
      </p:sp>
      <p:sp>
        <p:nvSpPr>
          <p:cNvPr id="12" name="TextBox 11"/>
          <p:cNvSpPr txBox="1"/>
          <p:nvPr userDrawn="1"/>
        </p:nvSpPr>
        <p:spPr>
          <a:xfrm>
            <a:off x="-1213197" y="2805761"/>
            <a:ext cx="184731" cy="369332"/>
          </a:xfrm>
          <a:prstGeom prst="rect">
            <a:avLst/>
          </a:prstGeom>
          <a:noFill/>
        </p:spPr>
        <p:txBody>
          <a:bodyPr wrap="none" rtlCol="0">
            <a:spAutoFit/>
          </a:bodyPr>
          <a:lstStyle/>
          <a:p>
            <a:pPr defTabSz="457200" eaLnBrk="1" fontAlgn="auto" hangingPunct="1">
              <a:spcBef>
                <a:spcPts val="0"/>
              </a:spcBef>
              <a:spcAft>
                <a:spcPts val="0"/>
              </a:spcAft>
            </a:pPr>
            <a:endParaRPr lang="en-US" sz="1800" dirty="0">
              <a:solidFill>
                <a:srgbClr val="454545"/>
              </a:solidFill>
              <a:latin typeface="GE Inspira Pitch"/>
              <a:ea typeface="+mn-ea"/>
            </a:endParaRPr>
          </a:p>
        </p:txBody>
      </p:sp>
    </p:spTree>
    <p:extLst>
      <p:ext uri="{BB962C8B-B14F-4D97-AF65-F5344CB8AC3E}">
        <p14:creationId xmlns:p14="http://schemas.microsoft.com/office/powerpoint/2010/main" val="13286107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11"/>
          <p:cNvGraphicFramePr>
            <a:graphicFrameLocks noChangeAspect="1"/>
          </p:cNvGraphicFramePr>
          <p:nvPr/>
        </p:nvGraphicFramePr>
        <p:xfrm>
          <a:off x="107951" y="87314"/>
          <a:ext cx="2755900" cy="2568575"/>
        </p:xfrm>
        <a:graphic>
          <a:graphicData uri="http://schemas.openxmlformats.org/presentationml/2006/ole">
            <mc:AlternateContent xmlns:mc="http://schemas.openxmlformats.org/markup-compatibility/2006">
              <mc:Choice xmlns:v="urn:schemas-microsoft-com:vml" Requires="v">
                <p:oleObj name="Image" r:id="rId2" imgW="2228092" imgH="2770638" progId="">
                  <p:embed/>
                </p:oleObj>
              </mc:Choice>
              <mc:Fallback>
                <p:oleObj name="Image" r:id="rId2" imgW="2228092" imgH="2770638"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1" y="87314"/>
                        <a:ext cx="2755900"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4" name="AutoShape 4"/>
          <p:cNvSpPr>
            <a:spLocks noChangeArrowheads="1"/>
          </p:cNvSpPr>
          <p:nvPr/>
        </p:nvSpPr>
        <p:spPr bwMode="auto">
          <a:xfrm>
            <a:off x="3494618" y="2339975"/>
            <a:ext cx="8210549" cy="152400"/>
          </a:xfrm>
          <a:custGeom>
            <a:avLst/>
            <a:gdLst>
              <a:gd name="T0" fmla="*/ 0 w 1000"/>
              <a:gd name="T1" fmla="*/ 0 h 1000"/>
              <a:gd name="T2" fmla="*/ 3805590 w 1000"/>
              <a:gd name="T3" fmla="*/ 0 h 1000"/>
              <a:gd name="T4" fmla="*/ 3805590 w 1000"/>
              <a:gd name="T5" fmla="*/ 152400 h 1000"/>
              <a:gd name="T6" fmla="*/ 0 w 1000"/>
              <a:gd name="T7" fmla="*/ 152400 h 1000"/>
              <a:gd name="T8" fmla="*/ 0 w 1000"/>
              <a:gd name="T9" fmla="*/ 0 h 1000"/>
              <a:gd name="T10" fmla="*/ 6157912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close/>
              </a:path>
              <a:path w="1000" h="1000">
                <a:moveTo>
                  <a:pt x="0" y="0"/>
                </a:moveTo>
                <a:lnTo>
                  <a:pt x="1000" y="0"/>
                </a:lnTo>
              </a:path>
            </a:pathLst>
          </a:custGeom>
          <a:solidFill>
            <a:schemeClr val="tx1"/>
          </a:solidFill>
          <a:ln w="9525">
            <a:solidFill>
              <a:schemeClr val="tx1"/>
            </a:solidFill>
            <a:round/>
            <a:headEnd/>
            <a:tailEnd/>
          </a:ln>
        </p:spPr>
        <p:txBody>
          <a:bodyPr/>
          <a:lstStyle/>
          <a:p>
            <a:pPr eaLnBrk="1" hangingPunct="1">
              <a:defRPr/>
            </a:pPr>
            <a:endParaRPr lang="nl-BE" sz="2400">
              <a:solidFill>
                <a:srgbClr val="FF0000"/>
              </a:solidFill>
              <a:ea typeface="+mn-ea"/>
            </a:endParaRPr>
          </a:p>
        </p:txBody>
      </p:sp>
      <p:sp>
        <p:nvSpPr>
          <p:cNvPr id="2" name="Title 1"/>
          <p:cNvSpPr>
            <a:spLocks noGrp="1"/>
          </p:cNvSpPr>
          <p:nvPr>
            <p:ph type="ctrTitle"/>
          </p:nvPr>
        </p:nvSpPr>
        <p:spPr>
          <a:xfrm>
            <a:off x="3390918" y="2571746"/>
            <a:ext cx="8515373" cy="857255"/>
          </a:xfrm>
        </p:spPr>
        <p:txBody>
          <a:bodyPr/>
          <a:lstStyle>
            <a:lvl1pPr algn="l">
              <a:lnSpc>
                <a:spcPct val="150000"/>
              </a:lnSpc>
              <a:defRPr sz="2800">
                <a:solidFill>
                  <a:schemeClr val="bg2"/>
                </a:solidFill>
              </a:defRPr>
            </a:lvl1pPr>
          </a:lstStyle>
          <a:p>
            <a:r>
              <a:rPr lang="en-US"/>
              <a:t>Click to edit Master title style</a:t>
            </a:r>
            <a:endParaRPr lang="nl-BE" dirty="0"/>
          </a:p>
        </p:txBody>
      </p:sp>
      <p:sp>
        <p:nvSpPr>
          <p:cNvPr id="5" name="Date Placeholder 3"/>
          <p:cNvSpPr>
            <a:spLocks noGrp="1"/>
          </p:cNvSpPr>
          <p:nvPr>
            <p:ph type="dt" sz="half" idx="10"/>
          </p:nvPr>
        </p:nvSpPr>
        <p:spPr/>
        <p:txBody>
          <a:bodyPr/>
          <a:lstStyle>
            <a:lvl1pPr>
              <a:defRPr/>
            </a:lvl1pPr>
          </a:lstStyle>
          <a:p>
            <a:pPr>
              <a:defRPr/>
            </a:pPr>
            <a:fld id="{C91C9DAD-57BD-4046-9D5D-55C750D2067A}"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6"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5"/>
          <p:cNvSpPr>
            <a:spLocks noGrp="1"/>
          </p:cNvSpPr>
          <p:nvPr>
            <p:ph type="sldNum" sz="quarter" idx="12"/>
          </p:nvPr>
        </p:nvSpPr>
        <p:spPr/>
        <p:txBody>
          <a:bodyPr/>
          <a:lstStyle>
            <a:lvl1pPr algn="r">
              <a:defRPr/>
            </a:lvl1pPr>
          </a:lstStyle>
          <a:p>
            <a:pPr>
              <a:defRPr/>
            </a:pPr>
            <a:fld id="{181838EA-39D6-43C0-8D52-408E90A0F8E3}"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1521880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a:defRPr/>
            </a:pPr>
            <a:fld id="{104405EC-7662-4C16-BCCD-BC2F4C7F466D}"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908D6E59-F65D-4085-AD0C-F7F979BF742C}"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24879607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57167"/>
            <a:ext cx="10972800" cy="5857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a:defRPr/>
            </a:pPr>
            <a:fld id="{59FB819C-60F1-4621-A2DF-2B3BA73A0E84}"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CEB03682-B61C-498A-A8FF-7D98E98FF2BF}"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296945290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a:xfrm>
            <a:off x="609600" y="1600201"/>
            <a:ext cx="10972800" cy="2043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Content Placeholder 2"/>
          <p:cNvSpPr>
            <a:spLocks noGrp="1"/>
          </p:cNvSpPr>
          <p:nvPr>
            <p:ph idx="13"/>
          </p:nvPr>
        </p:nvSpPr>
        <p:spPr>
          <a:xfrm>
            <a:off x="609600" y="3786190"/>
            <a:ext cx="10972800" cy="2043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3"/>
          <p:cNvSpPr>
            <a:spLocks noGrp="1"/>
          </p:cNvSpPr>
          <p:nvPr>
            <p:ph type="dt" sz="half" idx="14"/>
          </p:nvPr>
        </p:nvSpPr>
        <p:spPr/>
        <p:txBody>
          <a:bodyPr/>
          <a:lstStyle>
            <a:lvl1pPr>
              <a:defRPr/>
            </a:lvl1pPr>
          </a:lstStyle>
          <a:p>
            <a:pPr>
              <a:defRPr/>
            </a:pPr>
            <a:fld id="{C516D169-479E-4896-AFAF-19CDCB94B3B9}"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6" name="Footer Placeholder 4"/>
          <p:cNvSpPr>
            <a:spLocks noGrp="1"/>
          </p:cNvSpPr>
          <p:nvPr>
            <p:ph type="ftr" sz="quarter" idx="15"/>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8" name="Slide Number Placeholder 5"/>
          <p:cNvSpPr>
            <a:spLocks noGrp="1"/>
          </p:cNvSpPr>
          <p:nvPr>
            <p:ph type="sldNum" sz="quarter" idx="16"/>
          </p:nvPr>
        </p:nvSpPr>
        <p:spPr/>
        <p:txBody>
          <a:bodyPr/>
          <a:lstStyle>
            <a:lvl1pPr algn="r">
              <a:defRPr/>
            </a:lvl1pPr>
          </a:lstStyle>
          <a:p>
            <a:pPr>
              <a:defRPr/>
            </a:pPr>
            <a:fld id="{E4CD182A-DABE-421E-AA3B-2BCAFAA6263B}"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7869879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B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AB08C04-BC8B-4469-A8AA-0176BC874ABC}"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D9EB8A49-D611-4764-A09E-D3958AE8CE93}"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39529664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lvl1pPr>
              <a:defRPr/>
            </a:lvl1pPr>
          </a:lstStyle>
          <a:p>
            <a:pPr>
              <a:defRPr/>
            </a:pPr>
            <a:fld id="{E1096937-035D-4CE6-B668-A4A190CB4FEE}"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6" name="Footer Placeholder 5"/>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6"/>
          <p:cNvSpPr>
            <a:spLocks noGrp="1"/>
          </p:cNvSpPr>
          <p:nvPr>
            <p:ph type="sldNum" sz="quarter" idx="12"/>
          </p:nvPr>
        </p:nvSpPr>
        <p:spPr/>
        <p:txBody>
          <a:bodyPr/>
          <a:lstStyle>
            <a:lvl1pPr algn="r">
              <a:defRPr/>
            </a:lvl1pPr>
          </a:lstStyle>
          <a:p>
            <a:pPr>
              <a:defRPr/>
            </a:pPr>
            <a:fld id="{C9E5AA97-969B-448A-A05B-82E358DAB2FF}"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41514401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B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lvl1pPr>
              <a:defRPr/>
            </a:lvl1pPr>
          </a:lstStyle>
          <a:p>
            <a:pPr>
              <a:defRPr/>
            </a:pPr>
            <a:fld id="{624D00C0-6063-481D-ABD3-AB4AD1E9D19C}"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8" name="Footer Placeholder 7"/>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9" name="Slide Number Placeholder 8"/>
          <p:cNvSpPr>
            <a:spLocks noGrp="1"/>
          </p:cNvSpPr>
          <p:nvPr>
            <p:ph type="sldNum" sz="quarter" idx="12"/>
          </p:nvPr>
        </p:nvSpPr>
        <p:spPr/>
        <p:txBody>
          <a:bodyPr/>
          <a:lstStyle>
            <a:lvl1pPr algn="r">
              <a:defRPr/>
            </a:lvl1pPr>
          </a:lstStyle>
          <a:p>
            <a:pPr>
              <a:defRPr/>
            </a:pPr>
            <a:fld id="{19CA9EFC-5F4F-4B94-BF3A-6306DCA5246D}"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3438463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lvl1pPr>
              <a:defRPr/>
            </a:lvl1pPr>
          </a:lstStyle>
          <a:p>
            <a:pPr>
              <a:defRPr/>
            </a:pPr>
            <a:fld id="{B6DAC699-7D45-465C-953F-29F3ED59E95C}"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4" name="Footer Placeholder 3"/>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5" name="Slide Number Placeholder 4"/>
          <p:cNvSpPr>
            <a:spLocks noGrp="1"/>
          </p:cNvSpPr>
          <p:nvPr>
            <p:ph type="sldNum" sz="quarter" idx="12"/>
          </p:nvPr>
        </p:nvSpPr>
        <p:spPr/>
        <p:txBody>
          <a:bodyPr/>
          <a:lstStyle>
            <a:lvl1pPr algn="r">
              <a:defRPr/>
            </a:lvl1pPr>
          </a:lstStyle>
          <a:p>
            <a:pPr>
              <a:defRPr/>
            </a:pPr>
            <a:fld id="{DBCC2F95-A49C-4F8D-AD30-42B410397710}"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3453285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EC38EB37-9F67-488F-AFCB-318363D4DA79}" type="slidenum">
              <a:rPr lang="en-US">
                <a:solidFill>
                  <a:srgbClr val="000000"/>
                </a:solidFill>
                <a:ea typeface="ＭＳ Ｐゴシック"/>
                <a:cs typeface="Times New Roman" pitchFamily="18" charset="0"/>
              </a: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60446232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9D0133FB-EDCF-4F9A-B63C-8E1C8C67992C}"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3" name="Footer Placeholder 2"/>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4" name="Slide Number Placeholder 3"/>
          <p:cNvSpPr>
            <a:spLocks noGrp="1"/>
          </p:cNvSpPr>
          <p:nvPr>
            <p:ph type="sldNum" sz="quarter" idx="12"/>
          </p:nvPr>
        </p:nvSpPr>
        <p:spPr/>
        <p:txBody>
          <a:bodyPr/>
          <a:lstStyle>
            <a:lvl1pPr algn="r">
              <a:defRPr/>
            </a:lvl1pPr>
          </a:lstStyle>
          <a:p>
            <a:pPr>
              <a:defRPr/>
            </a:pPr>
            <a:fld id="{15A4B5F0-9F8B-498C-B506-7CD1FADC85AF}"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42905385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BE"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F13FED03-81E7-4AE1-8EF7-85F8EBCFD201}"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6" name="Footer Placeholder 5"/>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6"/>
          <p:cNvSpPr>
            <a:spLocks noGrp="1"/>
          </p:cNvSpPr>
          <p:nvPr>
            <p:ph type="sldNum" sz="quarter" idx="12"/>
          </p:nvPr>
        </p:nvSpPr>
        <p:spPr/>
        <p:txBody>
          <a:bodyPr/>
          <a:lstStyle>
            <a:lvl1pPr algn="r">
              <a:defRPr/>
            </a:lvl1pPr>
          </a:lstStyle>
          <a:p>
            <a:pPr>
              <a:defRPr/>
            </a:pPr>
            <a:fld id="{8DD8233A-CBBB-40B3-9BBA-3640069656C2}"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191350498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BE"/>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BE"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0C6BD1BB-BAF6-4013-BB91-5EFD4B44399E}"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6" name="Footer Placeholder 5"/>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6"/>
          <p:cNvSpPr>
            <a:spLocks noGrp="1"/>
          </p:cNvSpPr>
          <p:nvPr>
            <p:ph type="sldNum" sz="quarter" idx="12"/>
          </p:nvPr>
        </p:nvSpPr>
        <p:spPr/>
        <p:txBody>
          <a:bodyPr/>
          <a:lstStyle>
            <a:lvl1pPr algn="r">
              <a:defRPr/>
            </a:lvl1pPr>
          </a:lstStyle>
          <a:p>
            <a:pPr>
              <a:defRPr/>
            </a:pPr>
            <a:fld id="{14B5F7F7-775F-452E-8EC9-5BF7F6A05174}"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219998373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a:defRPr/>
            </a:pPr>
            <a:fld id="{13E6CD52-6C3D-4998-8B74-BE2A02C8CB5D}"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62EAE97F-C8F9-4B2A-B178-1E68DF6DF65E}"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398341868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a:defRPr/>
            </a:pPr>
            <a:fld id="{C2D4ED15-B6EF-4DB5-9C2B-1E3AC86E801A}"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77F33598-7D04-4CB5-95B4-02044CEF57FC}" type="slidenum">
              <a:rPr>
                <a:solidFill>
                  <a:srgbClr val="1C1C1C">
                    <a:lumMod val="50000"/>
                    <a:lumOff val="50000"/>
                  </a:srgbClr>
                </a:solidFill>
              </a:rPr>
              <a:pPr>
                <a:defRPr/>
              </a:pPr>
              <a:t>‹#›</a:t>
            </a:fld>
            <a:endParaRPr>
              <a:solidFill>
                <a:srgbClr val="1C1C1C">
                  <a:lumMod val="50000"/>
                  <a:lumOff val="50000"/>
                </a:srgbClr>
              </a:solidFill>
            </a:endParaRPr>
          </a:p>
        </p:txBody>
      </p:sp>
    </p:spTree>
    <p:extLst>
      <p:ext uri="{BB962C8B-B14F-4D97-AF65-F5344CB8AC3E}">
        <p14:creationId xmlns:p14="http://schemas.microsoft.com/office/powerpoint/2010/main" val="102213740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aphicFrame>
        <p:nvGraphicFramePr>
          <p:cNvPr id="3" name="Object 11"/>
          <p:cNvGraphicFramePr>
            <a:graphicFrameLocks noChangeAspect="1"/>
          </p:cNvGraphicFramePr>
          <p:nvPr/>
        </p:nvGraphicFramePr>
        <p:xfrm>
          <a:off x="107951" y="87314"/>
          <a:ext cx="2755900" cy="2568575"/>
        </p:xfrm>
        <a:graphic>
          <a:graphicData uri="http://schemas.openxmlformats.org/presentationml/2006/ole">
            <mc:AlternateContent xmlns:mc="http://schemas.openxmlformats.org/markup-compatibility/2006">
              <mc:Choice xmlns:v="urn:schemas-microsoft-com:vml" Requires="v">
                <p:oleObj name="Image" r:id="rId2" imgW="2228092" imgH="2770638" progId="">
                  <p:embed/>
                </p:oleObj>
              </mc:Choice>
              <mc:Fallback>
                <p:oleObj name="Image" r:id="rId2" imgW="2228092" imgH="2770638"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1" y="87314"/>
                        <a:ext cx="2755900" cy="2568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8099" dir="2700000" algn="ctr" rotWithShape="0">
                                <a:schemeClr val="bg2">
                                  <a:alpha val="74997"/>
                                </a:schemeClr>
                              </a:outerShdw>
                            </a:effectLst>
                          </a14:hiddenEffects>
                        </a:ext>
                      </a:extLst>
                    </p:spPr>
                  </p:pic>
                </p:oleObj>
              </mc:Fallback>
            </mc:AlternateContent>
          </a:graphicData>
        </a:graphic>
      </p:graphicFrame>
      <p:sp>
        <p:nvSpPr>
          <p:cNvPr id="4" name="AutoShape 4"/>
          <p:cNvSpPr>
            <a:spLocks noChangeArrowheads="1"/>
          </p:cNvSpPr>
          <p:nvPr/>
        </p:nvSpPr>
        <p:spPr bwMode="auto">
          <a:xfrm>
            <a:off x="3494618" y="2339975"/>
            <a:ext cx="8210549" cy="152400"/>
          </a:xfrm>
          <a:custGeom>
            <a:avLst/>
            <a:gdLst>
              <a:gd name="T0" fmla="*/ 0 w 1000"/>
              <a:gd name="T1" fmla="*/ 0 h 1000"/>
              <a:gd name="T2" fmla="*/ 3805590 w 1000"/>
              <a:gd name="T3" fmla="*/ 0 h 1000"/>
              <a:gd name="T4" fmla="*/ 3805590 w 1000"/>
              <a:gd name="T5" fmla="*/ 152400 h 1000"/>
              <a:gd name="T6" fmla="*/ 0 w 1000"/>
              <a:gd name="T7" fmla="*/ 152400 h 1000"/>
              <a:gd name="T8" fmla="*/ 0 w 1000"/>
              <a:gd name="T9" fmla="*/ 0 h 1000"/>
              <a:gd name="T10" fmla="*/ 6157912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close/>
              </a:path>
              <a:path w="1000" h="1000">
                <a:moveTo>
                  <a:pt x="0" y="0"/>
                </a:moveTo>
                <a:lnTo>
                  <a:pt x="1000" y="0"/>
                </a:lnTo>
              </a:path>
            </a:pathLst>
          </a:custGeom>
          <a:solidFill>
            <a:schemeClr val="tx1"/>
          </a:solidFill>
          <a:ln w="9525">
            <a:solidFill>
              <a:schemeClr val="tx1"/>
            </a:solidFill>
            <a:round/>
            <a:headEnd/>
            <a:tailEnd/>
          </a:ln>
        </p:spPr>
        <p:txBody>
          <a:bodyPr/>
          <a:lstStyle/>
          <a:p>
            <a:pPr eaLnBrk="1" hangingPunct="1">
              <a:defRPr/>
            </a:pPr>
            <a:endParaRPr lang="nl-BE" sz="2400">
              <a:solidFill>
                <a:srgbClr val="FF0000"/>
              </a:solidFill>
              <a:ea typeface="+mn-ea"/>
            </a:endParaRPr>
          </a:p>
        </p:txBody>
      </p:sp>
      <p:sp>
        <p:nvSpPr>
          <p:cNvPr id="2" name="Title 1"/>
          <p:cNvSpPr>
            <a:spLocks noGrp="1"/>
          </p:cNvSpPr>
          <p:nvPr>
            <p:ph type="ctrTitle"/>
          </p:nvPr>
        </p:nvSpPr>
        <p:spPr>
          <a:xfrm>
            <a:off x="3390918" y="2571746"/>
            <a:ext cx="8515373" cy="857255"/>
          </a:xfrm>
        </p:spPr>
        <p:txBody>
          <a:bodyPr/>
          <a:lstStyle>
            <a:lvl1pPr algn="l">
              <a:lnSpc>
                <a:spcPct val="150000"/>
              </a:lnSpc>
              <a:defRPr sz="2800">
                <a:solidFill>
                  <a:schemeClr val="bg2"/>
                </a:solidFill>
              </a:defRPr>
            </a:lvl1pPr>
          </a:lstStyle>
          <a:p>
            <a:r>
              <a:rPr lang="en-US"/>
              <a:t>Click to edit Master title style</a:t>
            </a:r>
            <a:endParaRPr lang="nl-BE" dirty="0"/>
          </a:p>
        </p:txBody>
      </p:sp>
      <p:sp>
        <p:nvSpPr>
          <p:cNvPr id="5" name="Date Placeholder 3"/>
          <p:cNvSpPr>
            <a:spLocks noGrp="1"/>
          </p:cNvSpPr>
          <p:nvPr>
            <p:ph type="dt" sz="half" idx="10"/>
          </p:nvPr>
        </p:nvSpPr>
        <p:spPr/>
        <p:txBody>
          <a:bodyPr/>
          <a:lstStyle>
            <a:lvl1pPr>
              <a:defRPr/>
            </a:lvl1pPr>
          </a:lstStyle>
          <a:p>
            <a:pPr>
              <a:defRPr/>
            </a:pPr>
            <a:fld id="{C91C9DAD-57BD-4046-9D5D-55C750D2067A}"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6"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5"/>
          <p:cNvSpPr>
            <a:spLocks noGrp="1"/>
          </p:cNvSpPr>
          <p:nvPr>
            <p:ph type="sldNum" sz="quarter" idx="12"/>
          </p:nvPr>
        </p:nvSpPr>
        <p:spPr/>
        <p:txBody>
          <a:bodyPr/>
          <a:lstStyle>
            <a:lvl1pPr algn="r">
              <a:defRPr/>
            </a:lvl1pPr>
          </a:lstStyle>
          <a:p>
            <a:pPr>
              <a:defRPr/>
            </a:pPr>
            <a:fld id="{181838EA-39D6-43C0-8D52-408E90A0F8E3}"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3449087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a:defRPr/>
            </a:pPr>
            <a:fld id="{104405EC-7662-4C16-BCCD-BC2F4C7F466D}"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908D6E59-F65D-4085-AD0C-F7F979BF742C}"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135472295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357167"/>
            <a:ext cx="10972800" cy="58578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a:defRPr/>
            </a:pPr>
            <a:fld id="{59FB819C-60F1-4621-A2DF-2B3BA73A0E84}"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CEB03682-B61C-498A-A8FF-7D98E98FF2BF}"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253365000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idx="1"/>
          </p:nvPr>
        </p:nvSpPr>
        <p:spPr>
          <a:xfrm>
            <a:off x="609600" y="1600201"/>
            <a:ext cx="10972800" cy="2043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Content Placeholder 2"/>
          <p:cNvSpPr>
            <a:spLocks noGrp="1"/>
          </p:cNvSpPr>
          <p:nvPr>
            <p:ph idx="13"/>
          </p:nvPr>
        </p:nvSpPr>
        <p:spPr>
          <a:xfrm>
            <a:off x="609600" y="3786190"/>
            <a:ext cx="10972800" cy="2043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3"/>
          <p:cNvSpPr>
            <a:spLocks noGrp="1"/>
          </p:cNvSpPr>
          <p:nvPr>
            <p:ph type="dt" sz="half" idx="14"/>
          </p:nvPr>
        </p:nvSpPr>
        <p:spPr/>
        <p:txBody>
          <a:bodyPr/>
          <a:lstStyle>
            <a:lvl1pPr>
              <a:defRPr/>
            </a:lvl1pPr>
          </a:lstStyle>
          <a:p>
            <a:pPr>
              <a:defRPr/>
            </a:pPr>
            <a:fld id="{C516D169-479E-4896-AFAF-19CDCB94B3B9}"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6" name="Footer Placeholder 4"/>
          <p:cNvSpPr>
            <a:spLocks noGrp="1"/>
          </p:cNvSpPr>
          <p:nvPr>
            <p:ph type="ftr" sz="quarter" idx="15"/>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8" name="Slide Number Placeholder 5"/>
          <p:cNvSpPr>
            <a:spLocks noGrp="1"/>
          </p:cNvSpPr>
          <p:nvPr>
            <p:ph type="sldNum" sz="quarter" idx="16"/>
          </p:nvPr>
        </p:nvSpPr>
        <p:spPr/>
        <p:txBody>
          <a:bodyPr/>
          <a:lstStyle>
            <a:lvl1pPr algn="r">
              <a:defRPr/>
            </a:lvl1pPr>
          </a:lstStyle>
          <a:p>
            <a:pPr>
              <a:defRPr/>
            </a:pPr>
            <a:fld id="{E4CD182A-DABE-421E-AA3B-2BCAFAA6263B}"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41935234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nl-BE"/>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9AB08C04-BC8B-4469-A8AA-0176BC874ABC}"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D9EB8A49-D611-4764-A09E-D3958AE8CE93}"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292410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fld id="{325EC937-4EEB-42FF-9745-F8ECC712C67B}" type="slidenum">
              <a:rPr lang="en-US">
                <a:solidFill>
                  <a:srgbClr val="000000"/>
                </a:solidFill>
                <a:ea typeface="ＭＳ Ｐゴシック"/>
                <a:cs typeface="Times New Roman" pitchFamily="18" charset="0"/>
              </a: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49727552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5" name="Date Placeholder 4"/>
          <p:cNvSpPr>
            <a:spLocks noGrp="1"/>
          </p:cNvSpPr>
          <p:nvPr>
            <p:ph type="dt" sz="half" idx="10"/>
          </p:nvPr>
        </p:nvSpPr>
        <p:spPr/>
        <p:txBody>
          <a:bodyPr/>
          <a:lstStyle>
            <a:lvl1pPr>
              <a:defRPr/>
            </a:lvl1pPr>
          </a:lstStyle>
          <a:p>
            <a:pPr>
              <a:defRPr/>
            </a:pPr>
            <a:fld id="{E1096937-035D-4CE6-B668-A4A190CB4FEE}"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6" name="Footer Placeholder 5"/>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6"/>
          <p:cNvSpPr>
            <a:spLocks noGrp="1"/>
          </p:cNvSpPr>
          <p:nvPr>
            <p:ph type="sldNum" sz="quarter" idx="12"/>
          </p:nvPr>
        </p:nvSpPr>
        <p:spPr/>
        <p:txBody>
          <a:bodyPr/>
          <a:lstStyle>
            <a:lvl1pPr algn="r">
              <a:defRPr/>
            </a:lvl1pPr>
          </a:lstStyle>
          <a:p>
            <a:pPr>
              <a:defRPr/>
            </a:pPr>
            <a:fld id="{C9E5AA97-969B-448A-A05B-82E358DAB2FF}"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2583051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nl-BE"/>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7" name="Date Placeholder 6"/>
          <p:cNvSpPr>
            <a:spLocks noGrp="1"/>
          </p:cNvSpPr>
          <p:nvPr>
            <p:ph type="dt" sz="half" idx="10"/>
          </p:nvPr>
        </p:nvSpPr>
        <p:spPr/>
        <p:txBody>
          <a:bodyPr/>
          <a:lstStyle>
            <a:lvl1pPr>
              <a:defRPr/>
            </a:lvl1pPr>
          </a:lstStyle>
          <a:p>
            <a:pPr>
              <a:defRPr/>
            </a:pPr>
            <a:fld id="{624D00C0-6063-481D-ABD3-AB4AD1E9D19C}"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8" name="Footer Placeholder 7"/>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9" name="Slide Number Placeholder 8"/>
          <p:cNvSpPr>
            <a:spLocks noGrp="1"/>
          </p:cNvSpPr>
          <p:nvPr>
            <p:ph type="sldNum" sz="quarter" idx="12"/>
          </p:nvPr>
        </p:nvSpPr>
        <p:spPr/>
        <p:txBody>
          <a:bodyPr/>
          <a:lstStyle>
            <a:lvl1pPr algn="r">
              <a:defRPr/>
            </a:lvl1pPr>
          </a:lstStyle>
          <a:p>
            <a:pPr>
              <a:defRPr/>
            </a:pPr>
            <a:fld id="{19CA9EFC-5F4F-4B94-BF3A-6306DCA5246D}"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398358330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Date Placeholder 2"/>
          <p:cNvSpPr>
            <a:spLocks noGrp="1"/>
          </p:cNvSpPr>
          <p:nvPr>
            <p:ph type="dt" sz="half" idx="10"/>
          </p:nvPr>
        </p:nvSpPr>
        <p:spPr/>
        <p:txBody>
          <a:bodyPr/>
          <a:lstStyle>
            <a:lvl1pPr>
              <a:defRPr/>
            </a:lvl1pPr>
          </a:lstStyle>
          <a:p>
            <a:pPr>
              <a:defRPr/>
            </a:pPr>
            <a:fld id="{B6DAC699-7D45-465C-953F-29F3ED59E95C}"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4" name="Footer Placeholder 3"/>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5" name="Slide Number Placeholder 4"/>
          <p:cNvSpPr>
            <a:spLocks noGrp="1"/>
          </p:cNvSpPr>
          <p:nvPr>
            <p:ph type="sldNum" sz="quarter" idx="12"/>
          </p:nvPr>
        </p:nvSpPr>
        <p:spPr/>
        <p:txBody>
          <a:bodyPr/>
          <a:lstStyle>
            <a:lvl1pPr algn="r">
              <a:defRPr/>
            </a:lvl1pPr>
          </a:lstStyle>
          <a:p>
            <a:pPr>
              <a:defRPr/>
            </a:pPr>
            <a:fld id="{DBCC2F95-A49C-4F8D-AD30-42B410397710}"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424669025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pPr>
              <a:defRPr/>
            </a:pPr>
            <a:fld id="{9D0133FB-EDCF-4F9A-B63C-8E1C8C67992C}"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3" name="Footer Placeholder 2"/>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4" name="Slide Number Placeholder 3"/>
          <p:cNvSpPr>
            <a:spLocks noGrp="1"/>
          </p:cNvSpPr>
          <p:nvPr>
            <p:ph type="sldNum" sz="quarter" idx="12"/>
          </p:nvPr>
        </p:nvSpPr>
        <p:spPr/>
        <p:txBody>
          <a:bodyPr/>
          <a:lstStyle>
            <a:lvl1pPr algn="r">
              <a:defRPr/>
            </a:lvl1pPr>
          </a:lstStyle>
          <a:p>
            <a:pPr>
              <a:defRPr/>
            </a:pPr>
            <a:fld id="{15A4B5F0-9F8B-498C-B506-7CD1FADC85AF}"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19925838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nl-BE" dirty="0"/>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dirty="0"/>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F13FED03-81E7-4AE1-8EF7-85F8EBCFD201}"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6" name="Footer Placeholder 5"/>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6"/>
          <p:cNvSpPr>
            <a:spLocks noGrp="1"/>
          </p:cNvSpPr>
          <p:nvPr>
            <p:ph type="sldNum" sz="quarter" idx="12"/>
          </p:nvPr>
        </p:nvSpPr>
        <p:spPr/>
        <p:txBody>
          <a:bodyPr/>
          <a:lstStyle>
            <a:lvl1pPr algn="r">
              <a:defRPr/>
            </a:lvl1pPr>
          </a:lstStyle>
          <a:p>
            <a:pPr>
              <a:defRPr/>
            </a:pPr>
            <a:fld id="{8DD8233A-CBBB-40B3-9BBA-3640069656C2}"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282088165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nl-BE"/>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nl-BE"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pPr>
              <a:defRPr/>
            </a:pPr>
            <a:fld id="{0C6BD1BB-BAF6-4013-BB91-5EFD4B44399E}"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6" name="Footer Placeholder 5"/>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7" name="Slide Number Placeholder 6"/>
          <p:cNvSpPr>
            <a:spLocks noGrp="1"/>
          </p:cNvSpPr>
          <p:nvPr>
            <p:ph type="sldNum" sz="quarter" idx="12"/>
          </p:nvPr>
        </p:nvSpPr>
        <p:spPr/>
        <p:txBody>
          <a:bodyPr/>
          <a:lstStyle>
            <a:lvl1pPr algn="r">
              <a:defRPr/>
            </a:lvl1pPr>
          </a:lstStyle>
          <a:p>
            <a:pPr>
              <a:defRPr/>
            </a:pPr>
            <a:fld id="{14B5F7F7-775F-452E-8EC9-5BF7F6A05174}"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24592536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BE"/>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a:defRPr/>
            </a:pPr>
            <a:fld id="{13E6CD52-6C3D-4998-8B74-BE2A02C8CB5D}"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62EAE97F-C8F9-4B2A-B178-1E68DF6DF65E}" type="slidenum">
              <a:rPr>
                <a:solidFill>
                  <a:srgbClr val="1C1C1C">
                    <a:lumMod val="50000"/>
                    <a:lumOff val="50000"/>
                  </a:srgbClr>
                </a:solidFill>
              </a:rPr>
              <a:pPr>
                <a:defRPr/>
              </a:pPr>
              <a:t>‹#›</a:t>
            </a:fld>
            <a:endParaRPr dirty="0">
              <a:solidFill>
                <a:srgbClr val="1C1C1C">
                  <a:lumMod val="50000"/>
                  <a:lumOff val="50000"/>
                </a:srgbClr>
              </a:solidFill>
            </a:endParaRPr>
          </a:p>
        </p:txBody>
      </p:sp>
    </p:spTree>
    <p:extLst>
      <p:ext uri="{BB962C8B-B14F-4D97-AF65-F5344CB8AC3E}">
        <p14:creationId xmlns:p14="http://schemas.microsoft.com/office/powerpoint/2010/main" val="264393423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nl-BE"/>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10"/>
          </p:nvPr>
        </p:nvSpPr>
        <p:spPr/>
        <p:txBody>
          <a:bodyPr/>
          <a:lstStyle>
            <a:lvl1pPr>
              <a:defRPr/>
            </a:lvl1pPr>
          </a:lstStyle>
          <a:p>
            <a:pPr>
              <a:defRPr/>
            </a:pPr>
            <a:fld id="{C2D4ED15-B6EF-4DB5-9C2B-1E3AC86E801A}"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lvl1pPr algn="l">
              <a:defRPr/>
            </a:lvl1pPr>
          </a:lstStyle>
          <a:p>
            <a:pPr>
              <a:defRPr/>
            </a:pPr>
            <a:r>
              <a:rPr lang="en-US">
                <a:solidFill>
                  <a:srgbClr val="1C1C1C">
                    <a:lumMod val="50000"/>
                    <a:lumOff val="50000"/>
                  </a:srgbClr>
                </a:solidFill>
              </a:rPr>
              <a:t>K.U.Leuven – UZ Leuven Medical Imaging Research Center</a:t>
            </a:r>
          </a:p>
        </p:txBody>
      </p:sp>
      <p:sp>
        <p:nvSpPr>
          <p:cNvPr id="6" name="Slide Number Placeholder 5"/>
          <p:cNvSpPr>
            <a:spLocks noGrp="1"/>
          </p:cNvSpPr>
          <p:nvPr>
            <p:ph type="sldNum" sz="quarter" idx="12"/>
          </p:nvPr>
        </p:nvSpPr>
        <p:spPr/>
        <p:txBody>
          <a:bodyPr/>
          <a:lstStyle>
            <a:lvl1pPr algn="r">
              <a:defRPr/>
            </a:lvl1pPr>
          </a:lstStyle>
          <a:p>
            <a:pPr>
              <a:defRPr/>
            </a:pPr>
            <a:fld id="{77F33598-7D04-4CB5-95B4-02044CEF57FC}" type="slidenum">
              <a:rPr>
                <a:solidFill>
                  <a:srgbClr val="1C1C1C">
                    <a:lumMod val="50000"/>
                    <a:lumOff val="50000"/>
                  </a:srgbClr>
                </a:solidFill>
              </a:rPr>
              <a:pPr>
                <a:defRPr/>
              </a:pPr>
              <a:t>‹#›</a:t>
            </a:fld>
            <a:endParaRPr>
              <a:solidFill>
                <a:srgbClr val="1C1C1C">
                  <a:lumMod val="50000"/>
                  <a:lumOff val="50000"/>
                </a:srgbClr>
              </a:solidFill>
            </a:endParaRPr>
          </a:p>
        </p:txBody>
      </p:sp>
    </p:spTree>
    <p:extLst>
      <p:ext uri="{BB962C8B-B14F-4D97-AF65-F5344CB8AC3E}">
        <p14:creationId xmlns:p14="http://schemas.microsoft.com/office/powerpoint/2010/main" val="3534305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fld id="{26E09F27-08E5-47E1-9081-CDEF6FA99715}" type="slidenum">
              <a:rPr lang="en-US">
                <a:solidFill>
                  <a:srgbClr val="000000"/>
                </a:solidFill>
                <a:ea typeface="ＭＳ Ｐゴシック"/>
                <a:cs typeface="Times New Roman" pitchFamily="18" charset="0"/>
              </a: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211487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fld id="{CC251E47-B223-48F4-A299-CE4A766087D6}" type="slidenum">
              <a:rPr lang="en-US">
                <a:solidFill>
                  <a:srgbClr val="000000"/>
                </a:solidFill>
                <a:ea typeface="ＭＳ Ｐゴシック"/>
                <a:cs typeface="Times New Roman" pitchFamily="18" charset="0"/>
              </a: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622355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5BB27830-E813-4D5B-BECC-EB4E76333BEB}" type="slidenum">
              <a:rPr lang="en-US">
                <a:solidFill>
                  <a:srgbClr val="000000"/>
                </a:solidFill>
                <a:ea typeface="ＭＳ Ｐゴシック"/>
                <a:cs typeface="Times New Roman" pitchFamily="18" charset="0"/>
              </a: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921995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8950E5CE-EF1E-495C-8D34-E9307ADFFB20}" type="slidenum">
              <a:rPr lang="en-US">
                <a:solidFill>
                  <a:srgbClr val="000000"/>
                </a:solidFill>
                <a:ea typeface="ＭＳ Ｐゴシック"/>
                <a:cs typeface="Times New Roman" pitchFamily="18" charset="0"/>
              </a:rPr>
              <a:pPr/>
              <a:t>‹#›</a:t>
            </a:fld>
            <a:endParaRPr lang="en-US">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4815860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 Type="http://schemas.openxmlformats.org/officeDocument/2006/relationships/slideLayout" Target="../slideLayouts/slideLayout15.xml"/><Relationship Id="rId21" Type="http://schemas.openxmlformats.org/officeDocument/2006/relationships/image" Target="../media/image1.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endParaRPr lang="en-US" sz="2400">
              <a:solidFill>
                <a:srgbClr val="000000"/>
              </a:solidFill>
              <a:ea typeface="ＭＳ Ｐゴシック"/>
              <a:cs typeface="Times New Roman" pitchFamily="18" charset="0"/>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endParaRPr lang="en-US" sz="2400">
              <a:solidFill>
                <a:srgbClr val="000000"/>
              </a:solidFill>
              <a:ea typeface="ＭＳ Ｐゴシック"/>
              <a:cs typeface="Times New Roman" pitchFamily="18" charset="0"/>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601055686"/>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804" r:id="rId12"/>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Title Placeholder 7"/>
          <p:cNvSpPr>
            <a:spLocks noGrp="1"/>
          </p:cNvSpPr>
          <p:nvPr>
            <p:ph type="title"/>
          </p:nvPr>
        </p:nvSpPr>
        <p:spPr>
          <a:xfrm>
            <a:off x="548640" y="365761"/>
            <a:ext cx="11082528" cy="785293"/>
          </a:xfrm>
          <a:prstGeom prst="rect">
            <a:avLst/>
          </a:prstGeom>
        </p:spPr>
        <p:txBody>
          <a:bodyPr vert="horz" lIns="0" tIns="0" rIns="0" bIns="0" rtlCol="0" anchor="t" anchorCtr="0">
            <a:noAutofit/>
          </a:bodyPr>
          <a:lstStyle/>
          <a:p>
            <a:r>
              <a:rPr lang="en-US" dirty="0"/>
              <a:t>Click to edit Master title style</a:t>
            </a:r>
          </a:p>
        </p:txBody>
      </p:sp>
      <p:sp>
        <p:nvSpPr>
          <p:cNvPr id="10" name="Text Placeholder 9"/>
          <p:cNvSpPr>
            <a:spLocks noGrp="1"/>
          </p:cNvSpPr>
          <p:nvPr>
            <p:ph type="body" idx="1"/>
          </p:nvPr>
        </p:nvSpPr>
        <p:spPr>
          <a:xfrm>
            <a:off x="548640" y="1151053"/>
            <a:ext cx="11082528" cy="3383280"/>
          </a:xfrm>
          <a:prstGeom prst="rect">
            <a:avLst/>
          </a:prstGeom>
        </p:spPr>
        <p:txBody>
          <a:bodyPr vert="horz" lIns="0" tIns="0" rIns="0" bIns="0" rtlCol="0">
            <a:noAutofit/>
          </a:bodyPr>
          <a:lstStyle/>
          <a:p>
            <a:pPr lvl="0"/>
            <a:r>
              <a:rPr lang="en-US" dirty="0"/>
              <a:t>Click to edit Master text styles</a:t>
            </a:r>
          </a:p>
          <a:p>
            <a:pPr lvl="1"/>
            <a:r>
              <a:rPr lang="en-US" dirty="0"/>
              <a:t>First level bullet </a:t>
            </a:r>
          </a:p>
          <a:p>
            <a:pPr lvl="2"/>
            <a:r>
              <a:rPr lang="en-US" dirty="0"/>
              <a:t>Second level bullet</a:t>
            </a:r>
          </a:p>
          <a:p>
            <a:pPr lvl="3"/>
            <a:r>
              <a:rPr lang="en-US" dirty="0"/>
              <a:t>Third level bullet</a:t>
            </a:r>
          </a:p>
        </p:txBody>
      </p:sp>
      <p:pic>
        <p:nvPicPr>
          <p:cNvPr id="7" name="Picture 6" descr="Monogram_blue_sm.png"/>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48640" y="6217920"/>
            <a:ext cx="609600" cy="457200"/>
          </a:xfrm>
          <a:prstGeom prst="rect">
            <a:avLst/>
          </a:prstGeom>
        </p:spPr>
      </p:pic>
      <p:sp>
        <p:nvSpPr>
          <p:cNvPr id="6" name="Date Placeholder 1" descr="CONFIDENTIAL_TAG_0xFFEE"/>
          <p:cNvSpPr txBox="1">
            <a:spLocks/>
          </p:cNvSpPr>
          <p:nvPr/>
        </p:nvSpPr>
        <p:spPr>
          <a:xfrm>
            <a:off x="2680895" y="6622473"/>
            <a:ext cx="6788243" cy="246853"/>
          </a:xfrm>
          <a:prstGeom prst="rect">
            <a:avLst/>
          </a:prstGeom>
          <a:noFill/>
          <a:ln w="9525">
            <a:noFill/>
            <a:miter lim="800000"/>
            <a:headEnd/>
            <a:tailEnd/>
          </a:ln>
        </p:spPr>
        <p:txBody>
          <a:bodyPr wrap="square" lIns="92064" tIns="46033" rIns="92064" bIns="46033">
            <a:spAutoFit/>
          </a:bodyPr>
          <a:lstStyle>
            <a:defPPr>
              <a:defRPr lang="en-US"/>
            </a:defPPr>
            <a:lvl1pPr>
              <a:defRPr sz="800">
                <a:solidFill>
                  <a:srgbClr val="1E4191"/>
                </a:solidFill>
              </a:defRPr>
            </a:lvl1pPr>
          </a:lstStyle>
          <a:p>
            <a:pPr algn="ctr" defTabSz="457200" eaLnBrk="1" fontAlgn="auto" hangingPunct="1">
              <a:spcBef>
                <a:spcPts val="0"/>
              </a:spcBef>
              <a:spcAft>
                <a:spcPts val="0"/>
              </a:spcAft>
              <a:defRPr/>
            </a:pPr>
            <a:r>
              <a:rPr lang="en-US" sz="1000" dirty="0">
                <a:solidFill>
                  <a:srgbClr val="454545"/>
                </a:solidFill>
                <a:latin typeface="GE Inspira Pitch"/>
                <a:ea typeface="+mn-ea"/>
              </a:rPr>
              <a:t>© 2014 General Electric Company - All rights reserved</a:t>
            </a:r>
            <a:endParaRPr lang="en-GB" sz="1000" dirty="0">
              <a:solidFill>
                <a:srgbClr val="454545"/>
              </a:solidFill>
              <a:latin typeface="GE Inspira Pitch"/>
              <a:ea typeface="+mn-ea"/>
            </a:endParaRPr>
          </a:p>
        </p:txBody>
      </p:sp>
      <p:sp>
        <p:nvSpPr>
          <p:cNvPr id="9" name="Text Box 18"/>
          <p:cNvSpPr txBox="1">
            <a:spLocks noChangeArrowheads="1"/>
          </p:cNvSpPr>
          <p:nvPr/>
        </p:nvSpPr>
        <p:spPr bwMode="auto">
          <a:xfrm>
            <a:off x="10908625" y="6351633"/>
            <a:ext cx="731520" cy="138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r" defTabSz="457200" eaLnBrk="1" fontAlgn="auto" hangingPunct="1">
              <a:spcBef>
                <a:spcPts val="0"/>
              </a:spcBef>
              <a:spcAft>
                <a:spcPts val="0"/>
              </a:spcAft>
            </a:pPr>
            <a:fld id="{95990F28-EF56-40AF-B6C1-2CF755EA3890}" type="slidenum">
              <a:rPr lang="en-US" sz="900">
                <a:solidFill>
                  <a:srgbClr val="454545"/>
                </a:solidFill>
                <a:latin typeface="GE Inspira Pitch"/>
                <a:ea typeface="+mn-ea"/>
              </a:rPr>
              <a:pPr algn="r" defTabSz="457200" eaLnBrk="1" fontAlgn="auto" hangingPunct="1">
                <a:spcBef>
                  <a:spcPts val="0"/>
                </a:spcBef>
                <a:spcAft>
                  <a:spcPts val="0"/>
                </a:spcAft>
              </a:pPr>
              <a:t>‹#›</a:t>
            </a:fld>
            <a:r>
              <a:rPr lang="en-US" sz="900" dirty="0">
                <a:solidFill>
                  <a:srgbClr val="454545"/>
                </a:solidFill>
                <a:latin typeface="GE Inspira Pitch"/>
                <a:ea typeface="+mn-ea"/>
              </a:rPr>
              <a:t> </a:t>
            </a:r>
          </a:p>
        </p:txBody>
      </p:sp>
    </p:spTree>
    <p:extLst>
      <p:ext uri="{BB962C8B-B14F-4D97-AF65-F5344CB8AC3E}">
        <p14:creationId xmlns:p14="http://schemas.microsoft.com/office/powerpoint/2010/main" val="2972183781"/>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Lst>
  <p:hf hdr="0"/>
  <p:txStyles>
    <p:titleStyle>
      <a:lvl1pPr algn="l" defTabSz="457200" rtl="0" eaLnBrk="1" latinLnBrk="0" hangingPunct="1">
        <a:lnSpc>
          <a:spcPct val="90000"/>
        </a:lnSpc>
        <a:spcBef>
          <a:spcPct val="0"/>
        </a:spcBef>
        <a:buNone/>
        <a:defRPr sz="3200" kern="1200">
          <a:solidFill>
            <a:schemeClr val="tx1"/>
          </a:solidFill>
          <a:latin typeface="GE Inspira Pitch"/>
          <a:ea typeface="+mj-ea"/>
          <a:cs typeface="GE Inspira Pitch"/>
        </a:defRPr>
      </a:lvl1pPr>
    </p:titleStyle>
    <p:bodyStyle>
      <a:lvl1pPr marL="0" indent="0" algn="l" defTabSz="457200" rtl="0" eaLnBrk="1" latinLnBrk="0" hangingPunct="1">
        <a:lnSpc>
          <a:spcPct val="100000"/>
        </a:lnSpc>
        <a:spcBef>
          <a:spcPts val="600"/>
        </a:spcBef>
        <a:buFont typeface="Arial"/>
        <a:buNone/>
        <a:defRPr sz="2600" kern="1200">
          <a:solidFill>
            <a:schemeClr val="tx1"/>
          </a:solidFill>
          <a:latin typeface="GE Inspira Pitch"/>
          <a:ea typeface="+mn-ea"/>
          <a:cs typeface="GE Inspira Pitch"/>
        </a:defRPr>
      </a:lvl1pPr>
      <a:lvl2pPr marL="225425" indent="-225425" algn="l" defTabSz="457200" rtl="0" eaLnBrk="1" latinLnBrk="0" hangingPunct="1">
        <a:lnSpc>
          <a:spcPct val="100000"/>
        </a:lnSpc>
        <a:spcBef>
          <a:spcPts val="600"/>
        </a:spcBef>
        <a:buFont typeface="Arial"/>
        <a:buChar char="•"/>
        <a:defRPr sz="2600" kern="1200" baseline="0">
          <a:solidFill>
            <a:schemeClr val="tx1"/>
          </a:solidFill>
          <a:latin typeface="GE Inspira Pitch"/>
          <a:ea typeface="+mn-ea"/>
          <a:cs typeface="GE Inspira Pitch"/>
        </a:defRPr>
      </a:lvl2pPr>
      <a:lvl3pPr marL="461963" indent="-234950" algn="l" defTabSz="457200" rtl="0" eaLnBrk="1" latinLnBrk="0" hangingPunct="1">
        <a:lnSpc>
          <a:spcPct val="100000"/>
        </a:lnSpc>
        <a:spcBef>
          <a:spcPts val="600"/>
        </a:spcBef>
        <a:buFont typeface="Lucida Grande"/>
        <a:buChar char="–"/>
        <a:defRPr sz="2150" kern="1200">
          <a:solidFill>
            <a:schemeClr val="tx1"/>
          </a:solidFill>
          <a:latin typeface="GE Inspira Pitch"/>
          <a:ea typeface="+mn-ea"/>
          <a:cs typeface="GE Inspira Pitch"/>
        </a:defRPr>
      </a:lvl3pPr>
      <a:lvl4pPr marL="687388" indent="-225425" algn="l" defTabSz="457200" rtl="0" eaLnBrk="1" latinLnBrk="0" hangingPunct="1">
        <a:lnSpc>
          <a:spcPct val="100000"/>
        </a:lnSpc>
        <a:spcBef>
          <a:spcPts val="600"/>
        </a:spcBef>
        <a:buFont typeface="Arial"/>
        <a:buChar char="•"/>
        <a:defRPr sz="2150" kern="1200">
          <a:solidFill>
            <a:schemeClr val="tx1"/>
          </a:solidFill>
          <a:latin typeface="GE Inspira Pitch"/>
          <a:ea typeface="+mn-ea"/>
          <a:cs typeface="GE Inspira Pitch"/>
        </a:defRPr>
      </a:lvl4pPr>
      <a:lvl5pPr marL="2057400" indent="-228600" algn="l" defTabSz="457200" rtl="0" eaLnBrk="1" latinLnBrk="0" hangingPunct="1">
        <a:spcBef>
          <a:spcPct val="20000"/>
        </a:spcBef>
        <a:buFont typeface="Arial"/>
        <a:buChar char="»"/>
        <a:defRPr sz="3000" kern="1200">
          <a:solidFill>
            <a:schemeClr val="tx1"/>
          </a:solidFill>
          <a:latin typeface="GE Inspira Pitch"/>
          <a:ea typeface="+mn-ea"/>
          <a:cs typeface="GE Inspira Pitch"/>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434" name="Title Placeholder 1"/>
          <p:cNvSpPr>
            <a:spLocks noGrp="1"/>
          </p:cNvSpPr>
          <p:nvPr>
            <p:ph type="title"/>
          </p:nvPr>
        </p:nvSpPr>
        <p:spPr bwMode="auto">
          <a:xfrm>
            <a:off x="609600" y="274638"/>
            <a:ext cx="10972800" cy="654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nl-BE"/>
          </a:p>
        </p:txBody>
      </p:sp>
      <p:sp>
        <p:nvSpPr>
          <p:cNvPr id="18435" name="Text Placeholder 2"/>
          <p:cNvSpPr>
            <a:spLocks noGrp="1"/>
          </p:cNvSpPr>
          <p:nvPr>
            <p:ph type="body" idx="1"/>
          </p:nvPr>
        </p:nvSpPr>
        <p:spPr bwMode="auto">
          <a:xfrm>
            <a:off x="609600" y="1071563"/>
            <a:ext cx="10972800" cy="5143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5524500" y="6356351"/>
            <a:ext cx="2844800" cy="365125"/>
          </a:xfrm>
          <a:prstGeom prst="rect">
            <a:avLst/>
          </a:prstGeom>
        </p:spPr>
        <p:txBody>
          <a:bodyPr vert="horz" lIns="91440" tIns="45720" rIns="91440" bIns="45720" rtlCol="0" anchor="ctr"/>
          <a:lstStyle>
            <a:lvl1pPr algn="l" fontAlgn="auto">
              <a:spcBef>
                <a:spcPts val="0"/>
              </a:spcBef>
              <a:spcAft>
                <a:spcPts val="0"/>
              </a:spcAft>
              <a:defRPr sz="900">
                <a:solidFill>
                  <a:schemeClr val="bg1">
                    <a:lumMod val="50000"/>
                    <a:lumOff val="50000"/>
                  </a:schemeClr>
                </a:solidFill>
                <a:latin typeface="Verdana" pitchFamily="34" charset="0"/>
              </a:defRPr>
            </a:lvl1pPr>
          </a:lstStyle>
          <a:p>
            <a:pPr eaLnBrk="1" hangingPunct="1">
              <a:defRPr/>
            </a:pPr>
            <a:fld id="{97DFA7FF-0064-4A63-B1CD-95E426E586EC}" type="datetime1">
              <a:rPr lang="nl-BE">
                <a:solidFill>
                  <a:srgbClr val="1C1C1C">
                    <a:lumMod val="50000"/>
                    <a:lumOff val="50000"/>
                  </a:srgbClr>
                </a:solidFill>
                <a:ea typeface="+mn-ea"/>
              </a:rPr>
              <a:pPr eaLnBrk="1" hangingPunct="1">
                <a:defRPr/>
              </a:pPr>
              <a:t>23/10/2025</a:t>
            </a:fld>
            <a:endParaRPr lang="nl-BE" dirty="0">
              <a:solidFill>
                <a:srgbClr val="1C1C1C">
                  <a:lumMod val="50000"/>
                  <a:lumOff val="50000"/>
                </a:srgbClr>
              </a:solidFill>
              <a:ea typeface="+mn-ea"/>
            </a:endParaRPr>
          </a:p>
        </p:txBody>
      </p:sp>
      <p:sp>
        <p:nvSpPr>
          <p:cNvPr id="5" name="Footer Placeholder 4"/>
          <p:cNvSpPr>
            <a:spLocks noGrp="1"/>
          </p:cNvSpPr>
          <p:nvPr>
            <p:ph type="ftr" sz="quarter" idx="3"/>
          </p:nvPr>
        </p:nvSpPr>
        <p:spPr>
          <a:xfrm>
            <a:off x="584200" y="6356351"/>
            <a:ext cx="3860800" cy="365125"/>
          </a:xfrm>
          <a:prstGeom prst="rect">
            <a:avLst/>
          </a:prstGeom>
        </p:spPr>
        <p:txBody>
          <a:bodyPr vert="horz" lIns="91440" tIns="45720" rIns="91440" bIns="45720" rtlCol="0" anchor="ctr"/>
          <a:lstStyle>
            <a:lvl1pPr marL="0" algn="l" defTabSz="914400" rtl="0" eaLnBrk="1" fontAlgn="auto" latinLnBrk="0" hangingPunct="1">
              <a:spcBef>
                <a:spcPts val="0"/>
              </a:spcBef>
              <a:spcAft>
                <a:spcPts val="0"/>
              </a:spcAft>
              <a:defRPr lang="nl-BE" sz="900" kern="1200">
                <a:solidFill>
                  <a:schemeClr val="bg1">
                    <a:lumMod val="50000"/>
                    <a:lumOff val="50000"/>
                  </a:schemeClr>
                </a:solidFill>
                <a:latin typeface="Verdana" pitchFamily="34" charset="0"/>
                <a:ea typeface="+mn-ea"/>
                <a:cs typeface="+mn-cs"/>
              </a:defRPr>
            </a:lvl1pPr>
          </a:lstStyle>
          <a:p>
            <a:pPr>
              <a:defRPr/>
            </a:pPr>
            <a:r>
              <a:rPr lang="en-US">
                <a:solidFill>
                  <a:srgbClr val="1C1C1C">
                    <a:lumMod val="50000"/>
                    <a:lumOff val="50000"/>
                  </a:srgbClr>
                </a:solidFill>
              </a:rPr>
              <a:t>K.U.Leuven – UZ Leuven</a:t>
            </a:r>
          </a:p>
          <a:p>
            <a:pPr>
              <a:defRPr/>
            </a:pPr>
            <a:r>
              <a:rPr lang="en-US">
                <a:solidFill>
                  <a:srgbClr val="1C1C1C">
                    <a:lumMod val="50000"/>
                    <a:lumOff val="50000"/>
                  </a:srgbClr>
                </a:solidFill>
              </a:rPr>
              <a:t>Medical Imaging Research Center</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marL="0" algn="r" defTabSz="914400" rtl="0" eaLnBrk="1" fontAlgn="auto" latinLnBrk="0" hangingPunct="1">
              <a:spcBef>
                <a:spcPts val="0"/>
              </a:spcBef>
              <a:spcAft>
                <a:spcPts val="0"/>
              </a:spcAft>
              <a:defRPr lang="nl-BE" sz="900" kern="1200">
                <a:solidFill>
                  <a:schemeClr val="bg1">
                    <a:lumMod val="50000"/>
                    <a:lumOff val="50000"/>
                  </a:schemeClr>
                </a:solidFill>
                <a:latin typeface="Verdana" pitchFamily="34" charset="0"/>
                <a:ea typeface="+mn-ea"/>
                <a:cs typeface="+mn-cs"/>
              </a:defRPr>
            </a:lvl1pPr>
          </a:lstStyle>
          <a:p>
            <a:pPr>
              <a:defRPr/>
            </a:pPr>
            <a:fld id="{805A4B6F-0407-4765-BAC6-5572C71745CD}" type="slidenum">
              <a:rPr>
                <a:solidFill>
                  <a:srgbClr val="1C1C1C">
                    <a:lumMod val="50000"/>
                    <a:lumOff val="50000"/>
                  </a:srgbClr>
                </a:solidFill>
              </a:rPr>
              <a:pPr>
                <a:defRPr/>
              </a:pPr>
              <a:t>‹#›</a:t>
            </a:fld>
            <a:endParaRPr dirty="0">
              <a:solidFill>
                <a:srgbClr val="1C1C1C">
                  <a:lumMod val="50000"/>
                  <a:lumOff val="50000"/>
                </a:srgbClr>
              </a:solidFill>
            </a:endParaRPr>
          </a:p>
        </p:txBody>
      </p:sp>
      <p:sp>
        <p:nvSpPr>
          <p:cNvPr id="7" name="Line 8"/>
          <p:cNvSpPr>
            <a:spLocks noChangeShapeType="1"/>
          </p:cNvSpPr>
          <p:nvPr/>
        </p:nvSpPr>
        <p:spPr bwMode="auto">
          <a:xfrm>
            <a:off x="304800" y="6324600"/>
            <a:ext cx="11480800" cy="0"/>
          </a:xfrm>
          <a:prstGeom prst="line">
            <a:avLst/>
          </a:prstGeom>
          <a:noFill/>
          <a:ln w="9525">
            <a:solidFill>
              <a:srgbClr val="B2B2B2"/>
            </a:solidFill>
            <a:round/>
            <a:headEnd/>
            <a:tailEnd/>
          </a:ln>
          <a:effectLst/>
        </p:spPr>
        <p:txBody>
          <a:bodyPr wrap="none" anchor="ctr"/>
          <a:lstStyle/>
          <a:p>
            <a:pPr algn="ctr" eaLnBrk="1" hangingPunct="1">
              <a:defRPr/>
            </a:pPr>
            <a:endParaRPr lang="nl-BE" sz="1800">
              <a:solidFill>
                <a:srgbClr val="FF0000"/>
              </a:solidFill>
              <a:ea typeface="+mn-ea"/>
            </a:endParaRPr>
          </a:p>
        </p:txBody>
      </p:sp>
    </p:spTree>
    <p:extLst>
      <p:ext uri="{BB962C8B-B14F-4D97-AF65-F5344CB8AC3E}">
        <p14:creationId xmlns:p14="http://schemas.microsoft.com/office/powerpoint/2010/main" val="4225127024"/>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Lst>
  <p:hf hdr="0"/>
  <p:txStyles>
    <p:titleStyle>
      <a:lvl1pPr algn="l" rtl="0" eaLnBrk="0" fontAlgn="base" hangingPunct="0">
        <a:spcBef>
          <a:spcPct val="0"/>
        </a:spcBef>
        <a:spcAft>
          <a:spcPct val="0"/>
        </a:spcAft>
        <a:defRPr sz="2400" kern="1200">
          <a:solidFill>
            <a:schemeClr val="tx1"/>
          </a:solidFill>
          <a:latin typeface="Verdana" pitchFamily="34" charset="0"/>
          <a:ea typeface="+mj-ea"/>
          <a:cs typeface="+mj-cs"/>
        </a:defRPr>
      </a:lvl1pPr>
      <a:lvl2pPr algn="l" rtl="0" eaLnBrk="0" fontAlgn="base" hangingPunct="0">
        <a:spcBef>
          <a:spcPct val="0"/>
        </a:spcBef>
        <a:spcAft>
          <a:spcPct val="0"/>
        </a:spcAft>
        <a:defRPr sz="2400">
          <a:solidFill>
            <a:schemeClr val="tx1"/>
          </a:solidFill>
          <a:latin typeface="Verdana" pitchFamily="34" charset="0"/>
        </a:defRPr>
      </a:lvl2pPr>
      <a:lvl3pPr algn="l" rtl="0" eaLnBrk="0" fontAlgn="base" hangingPunct="0">
        <a:spcBef>
          <a:spcPct val="0"/>
        </a:spcBef>
        <a:spcAft>
          <a:spcPct val="0"/>
        </a:spcAft>
        <a:defRPr sz="2400">
          <a:solidFill>
            <a:schemeClr val="tx1"/>
          </a:solidFill>
          <a:latin typeface="Verdana" pitchFamily="34" charset="0"/>
        </a:defRPr>
      </a:lvl3pPr>
      <a:lvl4pPr algn="l" rtl="0" eaLnBrk="0" fontAlgn="base" hangingPunct="0">
        <a:spcBef>
          <a:spcPct val="0"/>
        </a:spcBef>
        <a:spcAft>
          <a:spcPct val="0"/>
        </a:spcAft>
        <a:defRPr sz="2400">
          <a:solidFill>
            <a:schemeClr val="tx1"/>
          </a:solidFill>
          <a:latin typeface="Verdana" pitchFamily="34" charset="0"/>
        </a:defRPr>
      </a:lvl4pPr>
      <a:lvl5pPr algn="l" rtl="0" eaLnBrk="0" fontAlgn="base" hangingPunct="0">
        <a:spcBef>
          <a:spcPct val="0"/>
        </a:spcBef>
        <a:spcAft>
          <a:spcPct val="0"/>
        </a:spcAft>
        <a:defRPr sz="2400">
          <a:solidFill>
            <a:schemeClr val="tx1"/>
          </a:solidFill>
          <a:latin typeface="Verdana" pitchFamily="34" charset="0"/>
        </a:defRPr>
      </a:lvl5pPr>
      <a:lvl6pPr marL="457200" algn="ctr" rtl="0" eaLnBrk="1" fontAlgn="base" hangingPunct="1">
        <a:spcBef>
          <a:spcPct val="0"/>
        </a:spcBef>
        <a:spcAft>
          <a:spcPct val="0"/>
        </a:spcAft>
        <a:defRPr sz="3200">
          <a:solidFill>
            <a:schemeClr val="tx1"/>
          </a:solidFill>
          <a:latin typeface="Verdana" pitchFamily="34" charset="0"/>
        </a:defRPr>
      </a:lvl6pPr>
      <a:lvl7pPr marL="914400" algn="ctr" rtl="0" eaLnBrk="1" fontAlgn="base" hangingPunct="1">
        <a:spcBef>
          <a:spcPct val="0"/>
        </a:spcBef>
        <a:spcAft>
          <a:spcPct val="0"/>
        </a:spcAft>
        <a:defRPr sz="3200">
          <a:solidFill>
            <a:schemeClr val="tx1"/>
          </a:solidFill>
          <a:latin typeface="Verdana" pitchFamily="34" charset="0"/>
        </a:defRPr>
      </a:lvl7pPr>
      <a:lvl8pPr marL="1371600" algn="ctr" rtl="0" eaLnBrk="1" fontAlgn="base" hangingPunct="1">
        <a:spcBef>
          <a:spcPct val="0"/>
        </a:spcBef>
        <a:spcAft>
          <a:spcPct val="0"/>
        </a:spcAft>
        <a:defRPr sz="3200">
          <a:solidFill>
            <a:schemeClr val="tx1"/>
          </a:solidFill>
          <a:latin typeface="Verdana" pitchFamily="34" charset="0"/>
        </a:defRPr>
      </a:lvl8pPr>
      <a:lvl9pPr marL="1828800" algn="ctr" rtl="0" eaLnBrk="1" fontAlgn="base" hangingPunct="1">
        <a:spcBef>
          <a:spcPct val="0"/>
        </a:spcBef>
        <a:spcAft>
          <a:spcPct val="0"/>
        </a:spcAft>
        <a:defRPr sz="3200">
          <a:solidFill>
            <a:schemeClr val="tx1"/>
          </a:solidFill>
          <a:latin typeface="Verdana" pitchFamily="34" charset="0"/>
        </a:defRPr>
      </a:lvl9pPr>
    </p:titleStyle>
    <p:bodyStyle>
      <a:lvl1pPr marL="342900" indent="-342900" algn="l" rtl="0" eaLnBrk="0" fontAlgn="base" hangingPunct="0">
        <a:spcBef>
          <a:spcPct val="20000"/>
        </a:spcBef>
        <a:spcAft>
          <a:spcPct val="0"/>
        </a:spcAft>
        <a:buFont typeface="Verdana" pitchFamily="34" charset="0"/>
        <a:buChar char="▪"/>
        <a:defRPr sz="2000" kern="1200">
          <a:solidFill>
            <a:schemeClr val="tx1"/>
          </a:solidFill>
          <a:latin typeface="Verdana" pitchFamily="34" charset="0"/>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bg2"/>
          </a:solidFill>
          <a:latin typeface="Verdana" pitchFamily="34" charset="0"/>
          <a:ea typeface="+mn-ea"/>
          <a:cs typeface="+mn-cs"/>
        </a:defRPr>
      </a:lvl2pPr>
      <a:lvl3pPr marL="1143000" indent="-228600" algn="l" rtl="0" eaLnBrk="0" fontAlgn="base" hangingPunct="0">
        <a:spcBef>
          <a:spcPct val="20000"/>
        </a:spcBef>
        <a:spcAft>
          <a:spcPct val="0"/>
        </a:spcAft>
        <a:buFont typeface="Symbol" pitchFamily="18" charset="2"/>
        <a:buChar char=""/>
        <a:defRPr kern="1200">
          <a:solidFill>
            <a:schemeClr val="bg2"/>
          </a:solidFill>
          <a:latin typeface="Verdana" pitchFamily="34" charset="0"/>
          <a:ea typeface="+mn-ea"/>
          <a:cs typeface="+mn-cs"/>
        </a:defRPr>
      </a:lvl3pPr>
      <a:lvl4pPr marL="1600200" indent="-228600" algn="l" rtl="0" eaLnBrk="0" fontAlgn="base" hangingPunct="0">
        <a:spcBef>
          <a:spcPct val="20000"/>
        </a:spcBef>
        <a:spcAft>
          <a:spcPct val="0"/>
        </a:spcAft>
        <a:buFont typeface="Symbol" pitchFamily="18" charset="2"/>
        <a:buChar char=""/>
        <a:defRPr sz="1600" kern="1200">
          <a:solidFill>
            <a:schemeClr val="bg2"/>
          </a:solidFill>
          <a:latin typeface="Verdana" pitchFamily="34" charset="0"/>
          <a:ea typeface="+mn-ea"/>
          <a:cs typeface="+mn-cs"/>
        </a:defRPr>
      </a:lvl4pPr>
      <a:lvl5pPr marL="2057400" indent="-228600" algn="l" rtl="0" eaLnBrk="0" fontAlgn="base" hangingPunct="0">
        <a:spcBef>
          <a:spcPct val="20000"/>
        </a:spcBef>
        <a:spcAft>
          <a:spcPct val="0"/>
        </a:spcAft>
        <a:buFont typeface="Symbol" pitchFamily="18" charset="2"/>
        <a:buChar char=""/>
        <a:defRPr sz="16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8434" name="Title Placeholder 1"/>
          <p:cNvSpPr>
            <a:spLocks noGrp="1"/>
          </p:cNvSpPr>
          <p:nvPr>
            <p:ph type="title"/>
          </p:nvPr>
        </p:nvSpPr>
        <p:spPr bwMode="auto">
          <a:xfrm>
            <a:off x="609600" y="274638"/>
            <a:ext cx="10972800" cy="6540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nl-BE"/>
          </a:p>
        </p:txBody>
      </p:sp>
      <p:sp>
        <p:nvSpPr>
          <p:cNvPr id="18435" name="Text Placeholder 2"/>
          <p:cNvSpPr>
            <a:spLocks noGrp="1"/>
          </p:cNvSpPr>
          <p:nvPr>
            <p:ph type="body" idx="1"/>
          </p:nvPr>
        </p:nvSpPr>
        <p:spPr bwMode="auto">
          <a:xfrm>
            <a:off x="609600" y="1071563"/>
            <a:ext cx="10972800" cy="51435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BE"/>
          </a:p>
        </p:txBody>
      </p:sp>
      <p:sp>
        <p:nvSpPr>
          <p:cNvPr id="4" name="Date Placeholder 3"/>
          <p:cNvSpPr>
            <a:spLocks noGrp="1"/>
          </p:cNvSpPr>
          <p:nvPr>
            <p:ph type="dt" sz="half" idx="2"/>
          </p:nvPr>
        </p:nvSpPr>
        <p:spPr>
          <a:xfrm>
            <a:off x="5524500" y="6356351"/>
            <a:ext cx="2844800" cy="365125"/>
          </a:xfrm>
          <a:prstGeom prst="rect">
            <a:avLst/>
          </a:prstGeom>
        </p:spPr>
        <p:txBody>
          <a:bodyPr vert="horz" lIns="91440" tIns="45720" rIns="91440" bIns="45720" rtlCol="0" anchor="ctr"/>
          <a:lstStyle>
            <a:lvl1pPr algn="l" fontAlgn="auto">
              <a:spcBef>
                <a:spcPts val="0"/>
              </a:spcBef>
              <a:spcAft>
                <a:spcPts val="0"/>
              </a:spcAft>
              <a:defRPr sz="900">
                <a:solidFill>
                  <a:schemeClr val="bg1">
                    <a:lumMod val="50000"/>
                    <a:lumOff val="50000"/>
                  </a:schemeClr>
                </a:solidFill>
                <a:latin typeface="Verdana" pitchFamily="34" charset="0"/>
              </a:defRPr>
            </a:lvl1pPr>
          </a:lstStyle>
          <a:p>
            <a:pPr eaLnBrk="1" hangingPunct="1">
              <a:defRPr/>
            </a:pPr>
            <a:fld id="{97DFA7FF-0064-4A63-B1CD-95E426E586EC}" type="datetime1">
              <a:rPr lang="nl-BE">
                <a:solidFill>
                  <a:srgbClr val="1C1C1C">
                    <a:lumMod val="50000"/>
                    <a:lumOff val="50000"/>
                  </a:srgbClr>
                </a:solidFill>
                <a:ea typeface="+mn-ea"/>
              </a:rPr>
              <a:pPr eaLnBrk="1" hangingPunct="1">
                <a:defRPr/>
              </a:pPr>
              <a:t>23/10/2025</a:t>
            </a:fld>
            <a:endParaRPr lang="nl-BE" dirty="0">
              <a:solidFill>
                <a:srgbClr val="1C1C1C">
                  <a:lumMod val="50000"/>
                  <a:lumOff val="50000"/>
                </a:srgbClr>
              </a:solidFill>
              <a:ea typeface="+mn-ea"/>
            </a:endParaRPr>
          </a:p>
        </p:txBody>
      </p:sp>
      <p:sp>
        <p:nvSpPr>
          <p:cNvPr id="5" name="Footer Placeholder 4"/>
          <p:cNvSpPr>
            <a:spLocks noGrp="1"/>
          </p:cNvSpPr>
          <p:nvPr>
            <p:ph type="ftr" sz="quarter" idx="3"/>
          </p:nvPr>
        </p:nvSpPr>
        <p:spPr>
          <a:xfrm>
            <a:off x="584200" y="6356351"/>
            <a:ext cx="3860800" cy="365125"/>
          </a:xfrm>
          <a:prstGeom prst="rect">
            <a:avLst/>
          </a:prstGeom>
        </p:spPr>
        <p:txBody>
          <a:bodyPr vert="horz" lIns="91440" tIns="45720" rIns="91440" bIns="45720" rtlCol="0" anchor="ctr"/>
          <a:lstStyle>
            <a:lvl1pPr marL="0" algn="l" defTabSz="914400" rtl="0" eaLnBrk="1" fontAlgn="auto" latinLnBrk="0" hangingPunct="1">
              <a:spcBef>
                <a:spcPts val="0"/>
              </a:spcBef>
              <a:spcAft>
                <a:spcPts val="0"/>
              </a:spcAft>
              <a:defRPr lang="nl-BE" sz="900" kern="1200">
                <a:solidFill>
                  <a:schemeClr val="bg1">
                    <a:lumMod val="50000"/>
                    <a:lumOff val="50000"/>
                  </a:schemeClr>
                </a:solidFill>
                <a:latin typeface="Verdana" pitchFamily="34" charset="0"/>
                <a:ea typeface="+mn-ea"/>
                <a:cs typeface="+mn-cs"/>
              </a:defRPr>
            </a:lvl1pPr>
          </a:lstStyle>
          <a:p>
            <a:pPr>
              <a:defRPr/>
            </a:pPr>
            <a:r>
              <a:rPr lang="en-US">
                <a:solidFill>
                  <a:srgbClr val="1C1C1C">
                    <a:lumMod val="50000"/>
                    <a:lumOff val="50000"/>
                  </a:srgbClr>
                </a:solidFill>
              </a:rPr>
              <a:t>K.U.Leuven – UZ Leuven</a:t>
            </a:r>
          </a:p>
          <a:p>
            <a:pPr>
              <a:defRPr/>
            </a:pPr>
            <a:r>
              <a:rPr lang="en-US">
                <a:solidFill>
                  <a:srgbClr val="1C1C1C">
                    <a:lumMod val="50000"/>
                    <a:lumOff val="50000"/>
                  </a:srgbClr>
                </a:solidFill>
              </a:rPr>
              <a:t>Medical Imaging Research Center</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marL="0" algn="r" defTabSz="914400" rtl="0" eaLnBrk="1" fontAlgn="auto" latinLnBrk="0" hangingPunct="1">
              <a:spcBef>
                <a:spcPts val="0"/>
              </a:spcBef>
              <a:spcAft>
                <a:spcPts val="0"/>
              </a:spcAft>
              <a:defRPr lang="nl-BE" sz="900" kern="1200">
                <a:solidFill>
                  <a:schemeClr val="bg1">
                    <a:lumMod val="50000"/>
                    <a:lumOff val="50000"/>
                  </a:schemeClr>
                </a:solidFill>
                <a:latin typeface="Verdana" pitchFamily="34" charset="0"/>
                <a:ea typeface="+mn-ea"/>
                <a:cs typeface="+mn-cs"/>
              </a:defRPr>
            </a:lvl1pPr>
          </a:lstStyle>
          <a:p>
            <a:pPr>
              <a:defRPr/>
            </a:pPr>
            <a:fld id="{805A4B6F-0407-4765-BAC6-5572C71745CD}" type="slidenum">
              <a:rPr>
                <a:solidFill>
                  <a:srgbClr val="1C1C1C">
                    <a:lumMod val="50000"/>
                    <a:lumOff val="50000"/>
                  </a:srgbClr>
                </a:solidFill>
              </a:rPr>
              <a:pPr>
                <a:defRPr/>
              </a:pPr>
              <a:t>‹#›</a:t>
            </a:fld>
            <a:endParaRPr dirty="0">
              <a:solidFill>
                <a:srgbClr val="1C1C1C">
                  <a:lumMod val="50000"/>
                  <a:lumOff val="50000"/>
                </a:srgbClr>
              </a:solidFill>
            </a:endParaRPr>
          </a:p>
        </p:txBody>
      </p:sp>
      <p:sp>
        <p:nvSpPr>
          <p:cNvPr id="7" name="Line 8"/>
          <p:cNvSpPr>
            <a:spLocks noChangeShapeType="1"/>
          </p:cNvSpPr>
          <p:nvPr/>
        </p:nvSpPr>
        <p:spPr bwMode="auto">
          <a:xfrm>
            <a:off x="304800" y="6324600"/>
            <a:ext cx="11480800" cy="0"/>
          </a:xfrm>
          <a:prstGeom prst="line">
            <a:avLst/>
          </a:prstGeom>
          <a:noFill/>
          <a:ln w="9525">
            <a:solidFill>
              <a:srgbClr val="B2B2B2"/>
            </a:solidFill>
            <a:round/>
            <a:headEnd/>
            <a:tailEnd/>
          </a:ln>
          <a:effectLst/>
        </p:spPr>
        <p:txBody>
          <a:bodyPr wrap="none" anchor="ctr"/>
          <a:lstStyle/>
          <a:p>
            <a:pPr algn="ctr" eaLnBrk="1" hangingPunct="1">
              <a:defRPr/>
            </a:pPr>
            <a:endParaRPr lang="nl-BE" sz="1800">
              <a:solidFill>
                <a:srgbClr val="FF0000"/>
              </a:solidFill>
              <a:ea typeface="+mn-ea"/>
            </a:endParaRPr>
          </a:p>
        </p:txBody>
      </p:sp>
    </p:spTree>
    <p:extLst>
      <p:ext uri="{BB962C8B-B14F-4D97-AF65-F5344CB8AC3E}">
        <p14:creationId xmlns:p14="http://schemas.microsoft.com/office/powerpoint/2010/main" val="494190925"/>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Lst>
  <p:hf hdr="0"/>
  <p:txStyles>
    <p:titleStyle>
      <a:lvl1pPr algn="l" rtl="0" eaLnBrk="0" fontAlgn="base" hangingPunct="0">
        <a:spcBef>
          <a:spcPct val="0"/>
        </a:spcBef>
        <a:spcAft>
          <a:spcPct val="0"/>
        </a:spcAft>
        <a:defRPr sz="2400" kern="1200">
          <a:solidFill>
            <a:schemeClr val="tx1"/>
          </a:solidFill>
          <a:latin typeface="Verdana" pitchFamily="34" charset="0"/>
          <a:ea typeface="+mj-ea"/>
          <a:cs typeface="+mj-cs"/>
        </a:defRPr>
      </a:lvl1pPr>
      <a:lvl2pPr algn="l" rtl="0" eaLnBrk="0" fontAlgn="base" hangingPunct="0">
        <a:spcBef>
          <a:spcPct val="0"/>
        </a:spcBef>
        <a:spcAft>
          <a:spcPct val="0"/>
        </a:spcAft>
        <a:defRPr sz="2400">
          <a:solidFill>
            <a:schemeClr val="tx1"/>
          </a:solidFill>
          <a:latin typeface="Verdana" pitchFamily="34" charset="0"/>
        </a:defRPr>
      </a:lvl2pPr>
      <a:lvl3pPr algn="l" rtl="0" eaLnBrk="0" fontAlgn="base" hangingPunct="0">
        <a:spcBef>
          <a:spcPct val="0"/>
        </a:spcBef>
        <a:spcAft>
          <a:spcPct val="0"/>
        </a:spcAft>
        <a:defRPr sz="2400">
          <a:solidFill>
            <a:schemeClr val="tx1"/>
          </a:solidFill>
          <a:latin typeface="Verdana" pitchFamily="34" charset="0"/>
        </a:defRPr>
      </a:lvl3pPr>
      <a:lvl4pPr algn="l" rtl="0" eaLnBrk="0" fontAlgn="base" hangingPunct="0">
        <a:spcBef>
          <a:spcPct val="0"/>
        </a:spcBef>
        <a:spcAft>
          <a:spcPct val="0"/>
        </a:spcAft>
        <a:defRPr sz="2400">
          <a:solidFill>
            <a:schemeClr val="tx1"/>
          </a:solidFill>
          <a:latin typeface="Verdana" pitchFamily="34" charset="0"/>
        </a:defRPr>
      </a:lvl4pPr>
      <a:lvl5pPr algn="l" rtl="0" eaLnBrk="0" fontAlgn="base" hangingPunct="0">
        <a:spcBef>
          <a:spcPct val="0"/>
        </a:spcBef>
        <a:spcAft>
          <a:spcPct val="0"/>
        </a:spcAft>
        <a:defRPr sz="2400">
          <a:solidFill>
            <a:schemeClr val="tx1"/>
          </a:solidFill>
          <a:latin typeface="Verdana" pitchFamily="34" charset="0"/>
        </a:defRPr>
      </a:lvl5pPr>
      <a:lvl6pPr marL="457200" algn="ctr" rtl="0" eaLnBrk="1" fontAlgn="base" hangingPunct="1">
        <a:spcBef>
          <a:spcPct val="0"/>
        </a:spcBef>
        <a:spcAft>
          <a:spcPct val="0"/>
        </a:spcAft>
        <a:defRPr sz="3200">
          <a:solidFill>
            <a:schemeClr val="tx1"/>
          </a:solidFill>
          <a:latin typeface="Verdana" pitchFamily="34" charset="0"/>
        </a:defRPr>
      </a:lvl6pPr>
      <a:lvl7pPr marL="914400" algn="ctr" rtl="0" eaLnBrk="1" fontAlgn="base" hangingPunct="1">
        <a:spcBef>
          <a:spcPct val="0"/>
        </a:spcBef>
        <a:spcAft>
          <a:spcPct val="0"/>
        </a:spcAft>
        <a:defRPr sz="3200">
          <a:solidFill>
            <a:schemeClr val="tx1"/>
          </a:solidFill>
          <a:latin typeface="Verdana" pitchFamily="34" charset="0"/>
        </a:defRPr>
      </a:lvl7pPr>
      <a:lvl8pPr marL="1371600" algn="ctr" rtl="0" eaLnBrk="1" fontAlgn="base" hangingPunct="1">
        <a:spcBef>
          <a:spcPct val="0"/>
        </a:spcBef>
        <a:spcAft>
          <a:spcPct val="0"/>
        </a:spcAft>
        <a:defRPr sz="3200">
          <a:solidFill>
            <a:schemeClr val="tx1"/>
          </a:solidFill>
          <a:latin typeface="Verdana" pitchFamily="34" charset="0"/>
        </a:defRPr>
      </a:lvl8pPr>
      <a:lvl9pPr marL="1828800" algn="ctr" rtl="0" eaLnBrk="1" fontAlgn="base" hangingPunct="1">
        <a:spcBef>
          <a:spcPct val="0"/>
        </a:spcBef>
        <a:spcAft>
          <a:spcPct val="0"/>
        </a:spcAft>
        <a:defRPr sz="3200">
          <a:solidFill>
            <a:schemeClr val="tx1"/>
          </a:solidFill>
          <a:latin typeface="Verdana" pitchFamily="34" charset="0"/>
        </a:defRPr>
      </a:lvl9pPr>
    </p:titleStyle>
    <p:bodyStyle>
      <a:lvl1pPr marL="342900" indent="-342900" algn="l" rtl="0" eaLnBrk="0" fontAlgn="base" hangingPunct="0">
        <a:spcBef>
          <a:spcPct val="20000"/>
        </a:spcBef>
        <a:spcAft>
          <a:spcPct val="0"/>
        </a:spcAft>
        <a:buFont typeface="Verdana" pitchFamily="34" charset="0"/>
        <a:buChar char="▪"/>
        <a:defRPr sz="2000" kern="1200">
          <a:solidFill>
            <a:schemeClr val="tx1"/>
          </a:solidFill>
          <a:latin typeface="Verdana" pitchFamily="34" charset="0"/>
          <a:ea typeface="+mn-ea"/>
          <a:cs typeface="+mn-cs"/>
        </a:defRPr>
      </a:lvl1pPr>
      <a:lvl2pPr marL="742950" indent="-285750" algn="l" rtl="0" eaLnBrk="0" fontAlgn="base" hangingPunct="0">
        <a:spcBef>
          <a:spcPct val="20000"/>
        </a:spcBef>
        <a:spcAft>
          <a:spcPct val="0"/>
        </a:spcAft>
        <a:buFont typeface="Arial" charset="0"/>
        <a:buChar char="•"/>
        <a:defRPr kern="1200">
          <a:solidFill>
            <a:schemeClr val="bg2"/>
          </a:solidFill>
          <a:latin typeface="Verdana" pitchFamily="34" charset="0"/>
          <a:ea typeface="+mn-ea"/>
          <a:cs typeface="+mn-cs"/>
        </a:defRPr>
      </a:lvl2pPr>
      <a:lvl3pPr marL="1143000" indent="-228600" algn="l" rtl="0" eaLnBrk="0" fontAlgn="base" hangingPunct="0">
        <a:spcBef>
          <a:spcPct val="20000"/>
        </a:spcBef>
        <a:spcAft>
          <a:spcPct val="0"/>
        </a:spcAft>
        <a:buFont typeface="Symbol" pitchFamily="18" charset="2"/>
        <a:buChar char=""/>
        <a:defRPr kern="1200">
          <a:solidFill>
            <a:schemeClr val="bg2"/>
          </a:solidFill>
          <a:latin typeface="Verdana" pitchFamily="34" charset="0"/>
          <a:ea typeface="+mn-ea"/>
          <a:cs typeface="+mn-cs"/>
        </a:defRPr>
      </a:lvl3pPr>
      <a:lvl4pPr marL="1600200" indent="-228600" algn="l" rtl="0" eaLnBrk="0" fontAlgn="base" hangingPunct="0">
        <a:spcBef>
          <a:spcPct val="20000"/>
        </a:spcBef>
        <a:spcAft>
          <a:spcPct val="0"/>
        </a:spcAft>
        <a:buFont typeface="Symbol" pitchFamily="18" charset="2"/>
        <a:buChar char=""/>
        <a:defRPr sz="1600" kern="1200">
          <a:solidFill>
            <a:schemeClr val="bg2"/>
          </a:solidFill>
          <a:latin typeface="Verdana" pitchFamily="34" charset="0"/>
          <a:ea typeface="+mn-ea"/>
          <a:cs typeface="+mn-cs"/>
        </a:defRPr>
      </a:lvl4pPr>
      <a:lvl5pPr marL="2057400" indent="-228600" algn="l" rtl="0" eaLnBrk="0" fontAlgn="base" hangingPunct="0">
        <a:spcBef>
          <a:spcPct val="20000"/>
        </a:spcBef>
        <a:spcAft>
          <a:spcPct val="0"/>
        </a:spcAft>
        <a:buFont typeface="Symbol" pitchFamily="18" charset="2"/>
        <a:buChar char=""/>
        <a:defRPr sz="1600" kern="1200">
          <a:solidFill>
            <a:schemeClr val="bg2"/>
          </a:solidFill>
          <a:latin typeface="Verdana"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www.youtube.com/watch?v=zGpoi-Y65JM"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www.ob-ultrasound.net/lineararrays.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3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34.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wmv"/><Relationship Id="rId1" Type="http://schemas.microsoft.com/office/2007/relationships/media" Target="../media/media3.wmv"/><Relationship Id="rId5" Type="http://schemas.openxmlformats.org/officeDocument/2006/relationships/image" Target="../media/image51.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upload.wikimedia.org/wikipedia/en/c/cc/ColourDopplerA.jpg" TargetMode="External"/><Relationship Id="rId2" Type="http://schemas.openxmlformats.org/officeDocument/2006/relationships/notesSlide" Target="../notesSlides/notesSlide33.xml"/><Relationship Id="rId1" Type="http://schemas.openxmlformats.org/officeDocument/2006/relationships/slideLayout" Target="../slideLayouts/slideLayout53.xml"/><Relationship Id="rId5" Type="http://schemas.openxmlformats.org/officeDocument/2006/relationships/image" Target="../media/image54.emf"/><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4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image" Target="../media/image12.png"/><Relationship Id="rId2" Type="http://schemas.openxmlformats.org/officeDocument/2006/relationships/video" Target="file:///C:\Users\wangg6\Desktop\Teach\Teach-F14\US-A-Scan.wmv" TargetMode="External"/><Relationship Id="rId1" Type="http://schemas.microsoft.com/office/2007/relationships/media" Target="file:///C:\Users\wangg6\Desktop\Teach\Teach-F14\US-A-Scan.wmv" TargetMode="Externa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34" Type="http://schemas.openxmlformats.org/officeDocument/2006/relationships/image" Target="../media/image66.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image" Target="../media/image65.wmf"/><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notesSlide" Target="../notesSlides/notesSlide4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64.jpe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slideLayout" Target="../slideLayouts/slideLayout2.xml"/><Relationship Id="rId36" Type="http://schemas.openxmlformats.org/officeDocument/2006/relationships/image" Target="../media/image68.gif"/><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image" Target="../media/image63.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oleObject" Target="../embeddings/oleObject2.bin"/><Relationship Id="rId35" Type="http://schemas.openxmlformats.org/officeDocument/2006/relationships/image" Target="../media/image67.jpeg"/><Relationship Id="rId8" Type="http://schemas.openxmlformats.org/officeDocument/2006/relationships/tags" Target="../tags/tag8.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42.xml.rels><?xml version="1.0" encoding="UTF-8" standalone="yes"?>
<Relationships xmlns="http://schemas.openxmlformats.org/package/2006/relationships"><Relationship Id="rId3" Type="http://schemas.openxmlformats.org/officeDocument/2006/relationships/hyperlink" Target="https://pubs.acs.org/doi/10.1021/acsami.6b04184"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4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13" Type="http://schemas.openxmlformats.org/officeDocument/2006/relationships/image" Target="../media/image17.png"/><Relationship Id="rId3" Type="http://schemas.microsoft.com/office/2007/relationships/media" Target="../media/media1.wmv"/><Relationship Id="rId7" Type="http://schemas.openxmlformats.org/officeDocument/2006/relationships/slideLayout" Target="../slideLayouts/slideLayout34.xml"/><Relationship Id="rId12" Type="http://schemas.openxmlformats.org/officeDocument/2006/relationships/image" Target="../media/image16.png"/><Relationship Id="rId2" Type="http://schemas.openxmlformats.org/officeDocument/2006/relationships/video" Target="file:///C:\Users\wangg6\Desktop\Ultrasound\WME_ap_4_bl_fl_2.wmv" TargetMode="External"/><Relationship Id="rId1" Type="http://schemas.microsoft.com/office/2007/relationships/media" Target="file:///C:\Users\wangg6\Desktop\Ultrasound\WME_ap_4_bl_fl_2.wmv" TargetMode="External"/><Relationship Id="rId6" Type="http://schemas.openxmlformats.org/officeDocument/2006/relationships/video" Target="../media/media2.wmv"/><Relationship Id="rId11" Type="http://schemas.openxmlformats.org/officeDocument/2006/relationships/image" Target="../media/image15.png"/><Relationship Id="rId5" Type="http://schemas.microsoft.com/office/2007/relationships/media" Target="../media/media2.wmv"/><Relationship Id="rId10" Type="http://schemas.openxmlformats.org/officeDocument/2006/relationships/image" Target="../media/image14.png"/><Relationship Id="rId4" Type="http://schemas.openxmlformats.org/officeDocument/2006/relationships/video" Target="../media/media1.wmv"/><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hyperlink" Target="https://www.sciencedirect.com/science/article/pii/S1076633205001121"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59" y="62178"/>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52400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lnSpc>
                <a:spcPct val="80000"/>
              </a:lnSpc>
              <a:spcBef>
                <a:spcPts val="0"/>
              </a:spcBef>
              <a:spcAft>
                <a:spcPts val="300"/>
              </a:spcAft>
              <a:defRPr/>
            </a:pPr>
            <a:r>
              <a:rPr lang="en-US" sz="2400" dirty="0">
                <a:solidFill>
                  <a:srgbClr val="000000"/>
                </a:solidFill>
                <a:latin typeface="Arial"/>
                <a:ea typeface="ＭＳ Ｐゴシック"/>
              </a:rPr>
              <a:t>38655 BMED-2300-02</a:t>
            </a:r>
          </a:p>
          <a:p>
            <a:pPr algn="ctr" eaLnBrk="1" hangingPunct="1">
              <a:lnSpc>
                <a:spcPct val="80000"/>
              </a:lnSpc>
              <a:spcBef>
                <a:spcPts val="600"/>
              </a:spcBef>
              <a:spcAft>
                <a:spcPts val="600"/>
              </a:spcAft>
              <a:defRPr/>
            </a:pPr>
            <a:r>
              <a:rPr lang="en-US" sz="4400" b="1" dirty="0">
                <a:solidFill>
                  <a:srgbClr val="000000"/>
                </a:solidFill>
                <a:latin typeface="Arial"/>
                <a:ea typeface="ＭＳ Ｐゴシック"/>
              </a:rPr>
              <a:t>Lecture 21: Ultrasound Imaging</a:t>
            </a:r>
          </a:p>
          <a:p>
            <a:pPr algn="ctr" eaLnBrk="1" hangingPunct="1">
              <a:lnSpc>
                <a:spcPct val="80000"/>
              </a:lnSpc>
              <a:spcBef>
                <a:spcPts val="0"/>
              </a:spcBef>
              <a:spcAft>
                <a:spcPts val="300"/>
              </a:spcAft>
              <a:defRPr/>
            </a:pPr>
            <a:r>
              <a:rPr lang="en-US" sz="2400" dirty="0">
                <a:solidFill>
                  <a:srgbClr val="000000"/>
                </a:solidFill>
                <a:latin typeface="Arial"/>
                <a:ea typeface="ＭＳ Ｐゴシック"/>
              </a:rPr>
              <a:t>Ge Wang, PhD</a:t>
            </a:r>
          </a:p>
          <a:p>
            <a:pPr algn="ctr" eaLnBrk="1" hangingPunct="1">
              <a:lnSpc>
                <a:spcPct val="80000"/>
              </a:lnSpc>
              <a:spcBef>
                <a:spcPts val="0"/>
              </a:spcBef>
              <a:spcAft>
                <a:spcPts val="300"/>
              </a:spcAft>
              <a:defRPr/>
            </a:pPr>
            <a:r>
              <a:rPr lang="en-US" sz="2400" dirty="0">
                <a:solidFill>
                  <a:srgbClr val="000000"/>
                </a:solidFill>
                <a:latin typeface="Arial"/>
                <a:ea typeface="ＭＳ Ｐゴシック"/>
              </a:rPr>
              <a:t>Biomedical Imaging Center</a:t>
            </a:r>
          </a:p>
          <a:p>
            <a:pPr algn="ctr" eaLnBrk="1" hangingPunct="1">
              <a:lnSpc>
                <a:spcPct val="80000"/>
              </a:lnSpc>
              <a:spcBef>
                <a:spcPts val="0"/>
              </a:spcBef>
              <a:spcAft>
                <a:spcPts val="300"/>
              </a:spcAft>
              <a:defRPr/>
            </a:pPr>
            <a:r>
              <a:rPr lang="en-US" sz="2400" dirty="0">
                <a:solidFill>
                  <a:srgbClr val="000000"/>
                </a:solidFill>
                <a:latin typeface="Arial"/>
                <a:ea typeface="ＭＳ Ｐゴシック"/>
              </a:rPr>
              <a:t>CBIS/BME, RPI</a:t>
            </a:r>
          </a:p>
          <a:p>
            <a:pPr algn="ctr" eaLnBrk="1" hangingPunct="1">
              <a:lnSpc>
                <a:spcPct val="80000"/>
              </a:lnSpc>
              <a:spcBef>
                <a:spcPts val="0"/>
              </a:spcBef>
              <a:spcAft>
                <a:spcPts val="300"/>
              </a:spcAft>
              <a:defRPr/>
            </a:pPr>
            <a:r>
              <a:rPr lang="en-US" sz="2400" dirty="0">
                <a:solidFill>
                  <a:srgbClr val="000000"/>
                </a:solidFill>
                <a:latin typeface="Arial"/>
                <a:ea typeface="ＭＳ Ｐゴシック"/>
              </a:rPr>
              <a:t>wangg6@rpi.edu</a:t>
            </a:r>
          </a:p>
          <a:p>
            <a:pPr algn="ctr" eaLnBrk="1" hangingPunct="1">
              <a:lnSpc>
                <a:spcPct val="80000"/>
              </a:lnSpc>
              <a:spcBef>
                <a:spcPts val="0"/>
              </a:spcBef>
              <a:spcAft>
                <a:spcPts val="300"/>
              </a:spcAft>
              <a:defRPr/>
            </a:pPr>
            <a:endParaRPr lang="en-US" sz="2400" dirty="0">
              <a:solidFill>
                <a:srgbClr val="000000"/>
              </a:solidFill>
              <a:latin typeface="Arial"/>
              <a:ea typeface="ＭＳ Ｐゴシック"/>
            </a:endParaRPr>
          </a:p>
          <a:p>
            <a:pPr algn="ctr" eaLnBrk="1" hangingPunct="1">
              <a:lnSpc>
                <a:spcPct val="80000"/>
              </a:lnSpc>
              <a:spcBef>
                <a:spcPts val="0"/>
              </a:spcBef>
              <a:spcAft>
                <a:spcPts val="0"/>
              </a:spcAft>
              <a:defRPr/>
            </a:pPr>
            <a:endParaRPr lang="en-US" sz="2400" dirty="0">
              <a:solidFill>
                <a:srgbClr val="000000"/>
              </a:solidFill>
              <a:latin typeface="Arial"/>
              <a:ea typeface="ＭＳ Ｐゴシック"/>
            </a:endParaRPr>
          </a:p>
          <a:p>
            <a:pPr eaLnBrk="1" hangingPunct="1">
              <a:lnSpc>
                <a:spcPct val="80000"/>
              </a:lnSpc>
              <a:spcBef>
                <a:spcPts val="0"/>
              </a:spcBef>
              <a:spcAft>
                <a:spcPts val="0"/>
              </a:spcAft>
              <a:defRPr/>
            </a:pPr>
            <a:endParaRPr lang="en-US" sz="2400" dirty="0">
              <a:solidFill>
                <a:srgbClr val="000000"/>
              </a:solidFill>
              <a:latin typeface="Arial"/>
              <a:ea typeface="ＭＳ Ｐゴシック"/>
            </a:endParaRPr>
          </a:p>
          <a:p>
            <a:pPr eaLnBrk="1" hangingPunct="1">
              <a:lnSpc>
                <a:spcPct val="80000"/>
              </a:lnSpc>
              <a:spcBef>
                <a:spcPts val="0"/>
              </a:spcBef>
              <a:spcAft>
                <a:spcPts val="0"/>
              </a:spcAft>
              <a:defRPr/>
            </a:pPr>
            <a:endParaRPr lang="en-US" sz="2400" dirty="0">
              <a:solidFill>
                <a:srgbClr val="000000"/>
              </a:solidFill>
              <a:latin typeface="Arial"/>
              <a:ea typeface="ＭＳ Ｐゴシック"/>
            </a:endParaRPr>
          </a:p>
        </p:txBody>
      </p:sp>
    </p:spTree>
    <p:extLst>
      <p:ext uri="{BB962C8B-B14F-4D97-AF65-F5344CB8AC3E}">
        <p14:creationId xmlns:p14="http://schemas.microsoft.com/office/powerpoint/2010/main" val="30726072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Huygens' Principle</a:t>
            </a:r>
          </a:p>
        </p:txBody>
      </p:sp>
      <p:sp>
        <p:nvSpPr>
          <p:cNvPr id="3" name="Content Placeholder 2"/>
          <p:cNvSpPr>
            <a:spLocks noGrp="1"/>
          </p:cNvSpPr>
          <p:nvPr>
            <p:ph idx="1"/>
          </p:nvPr>
        </p:nvSpPr>
        <p:spPr>
          <a:xfrm>
            <a:off x="203200" y="5107575"/>
            <a:ext cx="8839200" cy="1335360"/>
          </a:xfrm>
        </p:spPr>
        <p:txBody>
          <a:bodyPr/>
          <a:lstStyle/>
          <a:p>
            <a:r>
              <a:rPr lang="nl-BE" dirty="0"/>
              <a:t>Any current point on a wave front is a new source, and all such new “secondary sources” collectively determine a future wave front.</a:t>
            </a:r>
            <a:endParaRPr lang="en-US" dirty="0"/>
          </a:p>
        </p:txBody>
      </p:sp>
      <p:pic>
        <p:nvPicPr>
          <p:cNvPr id="5" name="Picture 4"/>
          <p:cNvPicPr>
            <a:picLocks noChangeAspect="1"/>
          </p:cNvPicPr>
          <p:nvPr/>
        </p:nvPicPr>
        <p:blipFill>
          <a:blip r:embed="rId3"/>
          <a:stretch>
            <a:fillRect/>
          </a:stretch>
        </p:blipFill>
        <p:spPr>
          <a:xfrm>
            <a:off x="203200" y="990600"/>
            <a:ext cx="8839200" cy="4040777"/>
          </a:xfrm>
          <a:prstGeom prst="rect">
            <a:avLst/>
          </a:prstGeom>
        </p:spPr>
      </p:pic>
    </p:spTree>
    <p:extLst>
      <p:ext uri="{BB962C8B-B14F-4D97-AF65-F5344CB8AC3E}">
        <p14:creationId xmlns:p14="http://schemas.microsoft.com/office/powerpoint/2010/main" val="2615508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pic>
        <p:nvPicPr>
          <p:cNvPr id="22530" name="Picture 2" descr="https://upload.wikimedia.org/wikipedia/commons/thumb/6/60/Refraction_on_an_aperture_-_Huygens-Fresnel_principle.svg/300px-Refraction_on_an_aperture_-_Huygens-Fresnel_principle.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337" y="1388118"/>
            <a:ext cx="3835514" cy="245472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ttps://upload.wikimedia.org/wikipedia/commons/thumb/b/b7/Refraction_-_Huygens-Fresnel_principle.svg/2000px-Refraction_-_Huygens-Fresnel_principle.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88684" y="3842847"/>
            <a:ext cx="3768940" cy="3015153"/>
          </a:xfrm>
          <a:prstGeom prst="rect">
            <a:avLst/>
          </a:prstGeom>
          <a:noFill/>
          <a:extLst>
            <a:ext uri="{909E8E84-426E-40DD-AFC4-6F175D3DCCD1}">
              <a14:hiddenFill xmlns:a14="http://schemas.microsoft.com/office/drawing/2010/main">
                <a:solidFill>
                  <a:srgbClr val="FFFFFF"/>
                </a:solidFill>
              </a14:hiddenFill>
            </a:ext>
          </a:extLst>
        </p:spPr>
      </p:pic>
      <p:pic>
        <p:nvPicPr>
          <p:cNvPr id="22534" name="Picture 6" descr="http://tle.geoscienceworld.org/content/25/10/1252/F3.large.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3793" y="1140744"/>
            <a:ext cx="4700544" cy="330139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6"/>
          <a:stretch>
            <a:fillRect/>
          </a:stretch>
        </p:blipFill>
        <p:spPr>
          <a:xfrm>
            <a:off x="5608800" y="3822358"/>
            <a:ext cx="2818810" cy="3035642"/>
          </a:xfrm>
          <a:prstGeom prst="rect">
            <a:avLst/>
          </a:prstGeom>
        </p:spPr>
      </p:pic>
    </p:spTree>
    <p:extLst>
      <p:ext uri="{BB962C8B-B14F-4D97-AF65-F5344CB8AC3E}">
        <p14:creationId xmlns:p14="http://schemas.microsoft.com/office/powerpoint/2010/main" val="968168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Transducer Array as Wave Front</a:t>
            </a:r>
          </a:p>
        </p:txBody>
      </p:sp>
      <p:pic>
        <p:nvPicPr>
          <p:cNvPr id="4" name="Picture 3"/>
          <p:cNvPicPr>
            <a:picLocks noChangeAspect="1"/>
          </p:cNvPicPr>
          <p:nvPr/>
        </p:nvPicPr>
        <p:blipFill>
          <a:blip r:embed="rId3"/>
          <a:stretch>
            <a:fillRect/>
          </a:stretch>
        </p:blipFill>
        <p:spPr>
          <a:xfrm>
            <a:off x="643661" y="1134261"/>
            <a:ext cx="8072986" cy="4589477"/>
          </a:xfrm>
          <a:prstGeom prst="rect">
            <a:avLst/>
          </a:prstGeom>
        </p:spPr>
      </p:pic>
      <p:sp>
        <p:nvSpPr>
          <p:cNvPr id="5" name="TextBox 4"/>
          <p:cNvSpPr txBox="1"/>
          <p:nvPr/>
        </p:nvSpPr>
        <p:spPr>
          <a:xfrm>
            <a:off x="6181151" y="3309554"/>
            <a:ext cx="1458861" cy="461665"/>
          </a:xfrm>
          <a:prstGeom prst="rect">
            <a:avLst/>
          </a:prstGeom>
          <a:noFill/>
        </p:spPr>
        <p:txBody>
          <a:bodyPr wrap="none" rtlCol="0">
            <a:spAutoFit/>
          </a:bodyPr>
          <a:lstStyle/>
          <a:p>
            <a:r>
              <a:rPr lang="en-US" b="1" dirty="0">
                <a:solidFill>
                  <a:srgbClr val="0000FF"/>
                </a:solidFill>
              </a:rPr>
              <a:t>2D Array</a:t>
            </a:r>
          </a:p>
        </p:txBody>
      </p:sp>
    </p:spTree>
    <p:extLst>
      <p:ext uri="{BB962C8B-B14F-4D97-AF65-F5344CB8AC3E}">
        <p14:creationId xmlns:p14="http://schemas.microsoft.com/office/powerpoint/2010/main" val="1976403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Linear Phased Array</a:t>
            </a:r>
          </a:p>
        </p:txBody>
      </p:sp>
      <p:pic>
        <p:nvPicPr>
          <p:cNvPr id="4" name="Picture 3"/>
          <p:cNvPicPr>
            <a:picLocks noChangeAspect="1"/>
          </p:cNvPicPr>
          <p:nvPr/>
        </p:nvPicPr>
        <p:blipFill>
          <a:blip r:embed="rId3"/>
          <a:stretch>
            <a:fillRect/>
          </a:stretch>
        </p:blipFill>
        <p:spPr>
          <a:xfrm>
            <a:off x="1138630" y="1028700"/>
            <a:ext cx="7123112" cy="5361301"/>
          </a:xfrm>
          <a:prstGeom prst="rect">
            <a:avLst/>
          </a:prstGeom>
        </p:spPr>
      </p:pic>
      <p:sp>
        <p:nvSpPr>
          <p:cNvPr id="5" name="Rectangle 4"/>
          <p:cNvSpPr/>
          <p:nvPr/>
        </p:nvSpPr>
        <p:spPr>
          <a:xfrm>
            <a:off x="2374627" y="6428101"/>
            <a:ext cx="5008034" cy="338554"/>
          </a:xfrm>
          <a:prstGeom prst="rect">
            <a:avLst/>
          </a:prstGeom>
        </p:spPr>
        <p:txBody>
          <a:bodyPr wrap="square">
            <a:spAutoFit/>
          </a:bodyPr>
          <a:lstStyle/>
          <a:p>
            <a:r>
              <a:rPr lang="en-US" sz="1600" b="1" dirty="0">
                <a:solidFill>
                  <a:srgbClr val="FF0000"/>
                </a:solidFill>
                <a:hlinkClick r:id="rId4"/>
              </a:rPr>
              <a:t>https://www.youtube.com/watch?v=zGpoi-Y65JM</a:t>
            </a:r>
            <a:r>
              <a:rPr lang="en-US" sz="1600" b="1" dirty="0">
                <a:solidFill>
                  <a:srgbClr val="FF0000"/>
                </a:solidFill>
              </a:rPr>
              <a:t> </a:t>
            </a:r>
          </a:p>
        </p:txBody>
      </p:sp>
    </p:spTree>
    <p:extLst>
      <p:ext uri="{BB962C8B-B14F-4D97-AF65-F5344CB8AC3E}">
        <p14:creationId xmlns:p14="http://schemas.microsoft.com/office/powerpoint/2010/main" val="9276709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2D Phased Array</a:t>
            </a:r>
          </a:p>
        </p:txBody>
      </p:sp>
      <p:pic>
        <p:nvPicPr>
          <p:cNvPr id="4" name="Picture 3"/>
          <p:cNvPicPr>
            <a:picLocks noChangeAspect="1"/>
          </p:cNvPicPr>
          <p:nvPr/>
        </p:nvPicPr>
        <p:blipFill>
          <a:blip r:embed="rId3"/>
          <a:stretch>
            <a:fillRect/>
          </a:stretch>
        </p:blipFill>
        <p:spPr>
          <a:xfrm>
            <a:off x="475790" y="990600"/>
            <a:ext cx="7858125" cy="5153025"/>
          </a:xfrm>
          <a:prstGeom prst="rect">
            <a:avLst/>
          </a:prstGeom>
        </p:spPr>
      </p:pic>
    </p:spTree>
    <p:extLst>
      <p:ext uri="{BB962C8B-B14F-4D97-AF65-F5344CB8AC3E}">
        <p14:creationId xmlns:p14="http://schemas.microsoft.com/office/powerpoint/2010/main" val="126523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Annular Array</a:t>
            </a:r>
          </a:p>
        </p:txBody>
      </p:sp>
      <p:pic>
        <p:nvPicPr>
          <p:cNvPr id="4" name="Picture 3"/>
          <p:cNvPicPr>
            <a:picLocks noChangeAspect="1"/>
          </p:cNvPicPr>
          <p:nvPr/>
        </p:nvPicPr>
        <p:blipFill>
          <a:blip r:embed="rId3"/>
          <a:stretch>
            <a:fillRect/>
          </a:stretch>
        </p:blipFill>
        <p:spPr>
          <a:xfrm>
            <a:off x="322503" y="990600"/>
            <a:ext cx="7820025" cy="5543550"/>
          </a:xfrm>
          <a:prstGeom prst="rect">
            <a:avLst/>
          </a:prstGeom>
        </p:spPr>
      </p:pic>
    </p:spTree>
    <p:extLst>
      <p:ext uri="{BB962C8B-B14F-4D97-AF65-F5344CB8AC3E}">
        <p14:creationId xmlns:p14="http://schemas.microsoft.com/office/powerpoint/2010/main" val="2897219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Beam Forming</a:t>
            </a:r>
          </a:p>
        </p:txBody>
      </p:sp>
      <p:pic>
        <p:nvPicPr>
          <p:cNvPr id="4" name="Picture 3"/>
          <p:cNvPicPr>
            <a:picLocks noChangeAspect="1"/>
          </p:cNvPicPr>
          <p:nvPr/>
        </p:nvPicPr>
        <p:blipFill>
          <a:blip r:embed="rId3"/>
          <a:stretch>
            <a:fillRect/>
          </a:stretch>
        </p:blipFill>
        <p:spPr>
          <a:xfrm>
            <a:off x="639370" y="990600"/>
            <a:ext cx="6814079" cy="5629022"/>
          </a:xfrm>
          <a:prstGeom prst="rect">
            <a:avLst/>
          </a:prstGeom>
        </p:spPr>
      </p:pic>
    </p:spTree>
    <p:extLst>
      <p:ext uri="{BB962C8B-B14F-4D97-AF65-F5344CB8AC3E}">
        <p14:creationId xmlns:p14="http://schemas.microsoft.com/office/powerpoint/2010/main" val="41991520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Beam Forming &amp; Scanning</a:t>
            </a:r>
          </a:p>
        </p:txBody>
      </p:sp>
      <p:pic>
        <p:nvPicPr>
          <p:cNvPr id="27650" name="Picture 2" descr="http://www.ob-ultrasound.net/project/line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85" y="910868"/>
            <a:ext cx="7464475" cy="54561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3994585" y="6367046"/>
            <a:ext cx="4572000" cy="338554"/>
          </a:xfrm>
          <a:prstGeom prst="rect">
            <a:avLst/>
          </a:prstGeom>
        </p:spPr>
        <p:txBody>
          <a:bodyPr>
            <a:spAutoFit/>
          </a:bodyPr>
          <a:lstStyle/>
          <a:p>
            <a:r>
              <a:rPr lang="en-US" sz="1600" dirty="0">
                <a:hlinkClick r:id="rId4"/>
              </a:rPr>
              <a:t>http://www.ob-ultrasound.net/lineararrays.html</a:t>
            </a:r>
            <a:r>
              <a:rPr lang="en-US" sz="1600" dirty="0"/>
              <a:t> </a:t>
            </a:r>
          </a:p>
        </p:txBody>
      </p:sp>
    </p:spTree>
    <p:extLst>
      <p:ext uri="{BB962C8B-B14F-4D97-AF65-F5344CB8AC3E}">
        <p14:creationId xmlns:p14="http://schemas.microsoft.com/office/powerpoint/2010/main" val="484298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Compound Imaging</a:t>
            </a:r>
          </a:p>
        </p:txBody>
      </p:sp>
      <p:pic>
        <p:nvPicPr>
          <p:cNvPr id="4" name="Picture 3"/>
          <p:cNvPicPr>
            <a:picLocks noChangeAspect="1"/>
          </p:cNvPicPr>
          <p:nvPr/>
        </p:nvPicPr>
        <p:blipFill>
          <a:blip r:embed="rId3"/>
          <a:stretch>
            <a:fillRect/>
          </a:stretch>
        </p:blipFill>
        <p:spPr>
          <a:xfrm>
            <a:off x="0" y="1083221"/>
            <a:ext cx="8736297" cy="5038725"/>
          </a:xfrm>
          <a:prstGeom prst="rect">
            <a:avLst/>
          </a:prstGeom>
        </p:spPr>
      </p:pic>
    </p:spTree>
    <p:extLst>
      <p:ext uri="{BB962C8B-B14F-4D97-AF65-F5344CB8AC3E}">
        <p14:creationId xmlns:p14="http://schemas.microsoft.com/office/powerpoint/2010/main" val="16620829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Ultrasound Imaging Methods</a:t>
            </a:r>
          </a:p>
        </p:txBody>
      </p:sp>
      <p:sp>
        <p:nvSpPr>
          <p:cNvPr id="4" name="TextBox 3"/>
          <p:cNvSpPr txBox="1"/>
          <p:nvPr/>
        </p:nvSpPr>
        <p:spPr>
          <a:xfrm>
            <a:off x="2363248" y="1421516"/>
            <a:ext cx="7465505" cy="4401205"/>
          </a:xfrm>
          <a:prstGeom prst="rect">
            <a:avLst/>
          </a:prstGeom>
          <a:noFill/>
        </p:spPr>
        <p:txBody>
          <a:bodyPr wrap="none" rtlCol="0">
            <a:spAutoFit/>
          </a:bodyPr>
          <a:lstStyle/>
          <a:p>
            <a:pPr marL="342900" indent="-342900" eaLnBrk="1" hangingPunct="1">
              <a:buFont typeface="Arial" panose="020B0604020202020204" pitchFamily="34" charset="0"/>
              <a:buChar char="•"/>
              <a:defRPr/>
            </a:pPr>
            <a:r>
              <a:rPr lang="en-US" sz="2800" b="1" dirty="0">
                <a:ea typeface="ＭＳ Ｐゴシック" charset="0"/>
              </a:rPr>
              <a:t>Imaging Modes</a:t>
            </a:r>
          </a:p>
          <a:p>
            <a:pPr eaLnBrk="1" hangingPunct="1">
              <a:defRPr/>
            </a:pPr>
            <a:r>
              <a:rPr lang="en-US" sz="2800" b="1" dirty="0">
                <a:ea typeface="ＭＳ Ｐゴシック" charset="0"/>
              </a:rPr>
              <a:t>	</a:t>
            </a:r>
            <a:r>
              <a:rPr lang="en-US" sz="2800" dirty="0">
                <a:ea typeface="ＭＳ Ｐゴシック" charset="0"/>
              </a:rPr>
              <a:t>A-, M-, B, C-Mode Scan</a:t>
            </a:r>
          </a:p>
          <a:p>
            <a:pPr eaLnBrk="1" hangingPunct="1">
              <a:defRPr/>
            </a:pPr>
            <a:r>
              <a:rPr lang="en-US" sz="2800" dirty="0">
                <a:ea typeface="ＭＳ Ｐゴシック" charset="0"/>
              </a:rPr>
              <a:t>	</a:t>
            </a:r>
            <a:r>
              <a:rPr lang="fr-BE" sz="2800" dirty="0"/>
              <a:t>Huygens' </a:t>
            </a:r>
            <a:r>
              <a:rPr lang="en-US" sz="2800" dirty="0"/>
              <a:t>Principle</a:t>
            </a:r>
            <a:endParaRPr lang="en-US" sz="2800" dirty="0">
              <a:ea typeface="ＭＳ Ｐゴシック" charset="0"/>
            </a:endParaRPr>
          </a:p>
          <a:p>
            <a:pPr eaLnBrk="1" hangingPunct="1">
              <a:defRPr/>
            </a:pPr>
            <a:r>
              <a:rPr lang="en-US" sz="2800" dirty="0">
                <a:ea typeface="ＭＳ Ｐゴシック" charset="0"/>
              </a:rPr>
              <a:t>	Array-based Scanning &amp; Beam Forming</a:t>
            </a:r>
          </a:p>
          <a:p>
            <a:pPr marL="342900" indent="-342900" eaLnBrk="1" hangingPunct="1">
              <a:buFont typeface="Arial" panose="020B0604020202020204" pitchFamily="34" charset="0"/>
              <a:buChar char="•"/>
              <a:defRPr/>
            </a:pPr>
            <a:r>
              <a:rPr lang="en-US" sz="2800" b="1" dirty="0">
                <a:solidFill>
                  <a:srgbClr val="FF0000"/>
                </a:solidFill>
                <a:ea typeface="ＭＳ Ｐゴシック" charset="0"/>
              </a:rPr>
              <a:t>Doppler Imaging</a:t>
            </a:r>
          </a:p>
          <a:p>
            <a:pPr eaLnBrk="1" hangingPunct="1">
              <a:defRPr/>
            </a:pPr>
            <a:r>
              <a:rPr lang="en-US" sz="2800" b="1" dirty="0">
                <a:solidFill>
                  <a:srgbClr val="FF0000"/>
                </a:solidFill>
                <a:ea typeface="ＭＳ Ｐゴシック" charset="0"/>
              </a:rPr>
              <a:t>	</a:t>
            </a:r>
            <a:r>
              <a:rPr lang="en-US" sz="2800" dirty="0">
                <a:solidFill>
                  <a:srgbClr val="FF0000"/>
                </a:solidFill>
                <a:ea typeface="ＭＳ Ｐゴシック" charset="0"/>
              </a:rPr>
              <a:t>Doppler Frequency</a:t>
            </a:r>
          </a:p>
          <a:p>
            <a:pPr eaLnBrk="1" hangingPunct="1">
              <a:defRPr/>
            </a:pPr>
            <a:r>
              <a:rPr lang="en-US" sz="2800" dirty="0">
                <a:solidFill>
                  <a:srgbClr val="FF0000"/>
                </a:solidFill>
                <a:ea typeface="ＭＳ Ｐゴシック" charset="0"/>
              </a:rPr>
              <a:t>	Continuous Wave &amp; Pulsed Mode</a:t>
            </a:r>
          </a:p>
          <a:p>
            <a:pPr eaLnBrk="1" hangingPunct="1">
              <a:defRPr/>
            </a:pPr>
            <a:r>
              <a:rPr lang="en-US" sz="2800" dirty="0">
                <a:solidFill>
                  <a:srgbClr val="FF0000"/>
                </a:solidFill>
                <a:ea typeface="ＭＳ Ｐゴシック" charset="0"/>
              </a:rPr>
              <a:t>	Echo Correlation &amp; Color Doppler</a:t>
            </a:r>
          </a:p>
          <a:p>
            <a:pPr marL="342900" indent="-342900" eaLnBrk="1" hangingPunct="1">
              <a:buFont typeface="Arial" panose="020B0604020202020204" pitchFamily="34" charset="0"/>
              <a:buChar char="•"/>
              <a:defRPr/>
            </a:pPr>
            <a:r>
              <a:rPr lang="en-US" sz="2800" b="1" dirty="0">
                <a:ea typeface="ＭＳ Ｐゴシック" charset="0"/>
              </a:rPr>
              <a:t>Image Artifacts</a:t>
            </a:r>
          </a:p>
          <a:p>
            <a:pPr marL="342900" indent="-342900" eaLnBrk="1" hangingPunct="1">
              <a:buFont typeface="Arial" panose="020B0604020202020204" pitchFamily="34" charset="0"/>
              <a:buChar char="•"/>
              <a:defRPr/>
            </a:pPr>
            <a:r>
              <a:rPr lang="en-US" sz="2800" b="1" dirty="0">
                <a:ea typeface="ＭＳ Ｐゴシック" charset="0"/>
              </a:rPr>
              <a:t>New Things</a:t>
            </a:r>
          </a:p>
        </p:txBody>
      </p:sp>
    </p:spTree>
    <p:extLst>
      <p:ext uri="{BB962C8B-B14F-4D97-AF65-F5344CB8AC3E}">
        <p14:creationId xmlns:p14="http://schemas.microsoft.com/office/powerpoint/2010/main" val="4271993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table with white text&#10;&#10;AI-generated content may be incorrect.">
            <a:extLst>
              <a:ext uri="{FF2B5EF4-FFF2-40B4-BE49-F238E27FC236}">
                <a16:creationId xmlns:a16="http://schemas.microsoft.com/office/drawing/2014/main" id="{E08C5B30-445E-62B0-52AB-51C0AEB403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026" y="0"/>
            <a:ext cx="7223017" cy="5466735"/>
          </a:xfrm>
          <a:prstGeom prst="rect">
            <a:avLst/>
          </a:prstGeom>
        </p:spPr>
      </p:pic>
    </p:spTree>
    <p:extLst>
      <p:ext uri="{BB962C8B-B14F-4D97-AF65-F5344CB8AC3E}">
        <p14:creationId xmlns:p14="http://schemas.microsoft.com/office/powerpoint/2010/main" val="2227663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1" y="6079407"/>
            <a:ext cx="5751871" cy="365125"/>
          </a:xfrm>
        </p:spPr>
        <p:txBody>
          <a:bodyPr/>
          <a:lstStyle/>
          <a:p>
            <a:pPr>
              <a:defRPr/>
            </a:pPr>
            <a:r>
              <a:rPr lang="en-US" dirty="0" err="1"/>
              <a:t>K.U.Leuven</a:t>
            </a:r>
            <a:r>
              <a:rPr lang="en-US" dirty="0"/>
              <a:t> – UZ Leuven Medical Imaging Research Center</a:t>
            </a:r>
          </a:p>
        </p:txBody>
      </p:sp>
      <p:pic>
        <p:nvPicPr>
          <p:cNvPr id="274434" name="Picture 2" descr="http://www.physicsclassroom.com/class/waves/u10l3d3.gif"/>
          <p:cNvPicPr>
            <a:picLocks noChangeAspect="1" noChangeArrowheads="1"/>
          </p:cNvPicPr>
          <p:nvPr/>
        </p:nvPicPr>
        <p:blipFill>
          <a:blip r:embed="rId3" cstate="print"/>
          <a:srcRect/>
          <a:stretch>
            <a:fillRect/>
          </a:stretch>
        </p:blipFill>
        <p:spPr bwMode="auto">
          <a:xfrm>
            <a:off x="241711" y="0"/>
            <a:ext cx="8105876" cy="6079407"/>
          </a:xfrm>
          <a:prstGeom prst="rect">
            <a:avLst/>
          </a:prstGeom>
          <a:noFill/>
        </p:spPr>
      </p:pic>
    </p:spTree>
    <p:extLst>
      <p:ext uri="{BB962C8B-B14F-4D97-AF65-F5344CB8AC3E}">
        <p14:creationId xmlns:p14="http://schemas.microsoft.com/office/powerpoint/2010/main" val="3621270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Doppler Shift in Your Book</a:t>
            </a:r>
          </a:p>
        </p:txBody>
      </p:sp>
      <p:pic>
        <p:nvPicPr>
          <p:cNvPr id="4" name="Picture 3"/>
          <p:cNvPicPr>
            <a:picLocks noChangeAspect="1"/>
          </p:cNvPicPr>
          <p:nvPr/>
        </p:nvPicPr>
        <p:blipFill>
          <a:blip r:embed="rId3"/>
          <a:stretch>
            <a:fillRect/>
          </a:stretch>
        </p:blipFill>
        <p:spPr>
          <a:xfrm>
            <a:off x="203200" y="1276024"/>
            <a:ext cx="8839200" cy="4881738"/>
          </a:xfrm>
          <a:prstGeom prst="rect">
            <a:avLst/>
          </a:prstGeom>
        </p:spPr>
      </p:pic>
    </p:spTree>
    <p:extLst>
      <p:ext uri="{BB962C8B-B14F-4D97-AF65-F5344CB8AC3E}">
        <p14:creationId xmlns:p14="http://schemas.microsoft.com/office/powerpoint/2010/main" val="2570631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Doppler Shift</a:t>
            </a:r>
          </a:p>
        </p:txBody>
      </p:sp>
      <p:pic>
        <p:nvPicPr>
          <p:cNvPr id="4" name="Picture 3"/>
          <p:cNvPicPr>
            <a:picLocks noChangeAspect="1"/>
          </p:cNvPicPr>
          <p:nvPr/>
        </p:nvPicPr>
        <p:blipFill>
          <a:blip r:embed="rId3"/>
          <a:stretch>
            <a:fillRect/>
          </a:stretch>
        </p:blipFill>
        <p:spPr>
          <a:xfrm>
            <a:off x="739650" y="1117599"/>
            <a:ext cx="7841683" cy="5474594"/>
          </a:xfrm>
          <a:prstGeom prst="rect">
            <a:avLst/>
          </a:prstGeom>
        </p:spPr>
      </p:pic>
      <p:cxnSp>
        <p:nvCxnSpPr>
          <p:cNvPr id="5" name="Straight Connector 4"/>
          <p:cNvCxnSpPr/>
          <p:nvPr/>
        </p:nvCxnSpPr>
        <p:spPr bwMode="auto">
          <a:xfrm flipV="1">
            <a:off x="3212691" y="5156198"/>
            <a:ext cx="2895600" cy="16934"/>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bwMode="auto">
          <a:xfrm>
            <a:off x="5651092" y="1693332"/>
            <a:ext cx="2396067" cy="0"/>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pic>
        <p:nvPicPr>
          <p:cNvPr id="3" name="Picture 2"/>
          <p:cNvPicPr>
            <a:picLocks noChangeAspect="1"/>
          </p:cNvPicPr>
          <p:nvPr/>
        </p:nvPicPr>
        <p:blipFill>
          <a:blip r:embed="rId4"/>
          <a:stretch>
            <a:fillRect/>
          </a:stretch>
        </p:blipFill>
        <p:spPr>
          <a:xfrm>
            <a:off x="126592" y="152400"/>
            <a:ext cx="2124075" cy="2314575"/>
          </a:xfrm>
          <a:prstGeom prst="rect">
            <a:avLst/>
          </a:prstGeom>
          <a:ln w="28575">
            <a:solidFill>
              <a:srgbClr val="FF0000"/>
            </a:solidFill>
          </a:ln>
        </p:spPr>
      </p:pic>
    </p:spTree>
    <p:extLst>
      <p:ext uri="{BB962C8B-B14F-4D97-AF65-F5344CB8AC3E}">
        <p14:creationId xmlns:p14="http://schemas.microsoft.com/office/powerpoint/2010/main" val="3913646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a:t>
            </a:r>
          </a:p>
        </p:txBody>
      </p:sp>
      <p:pic>
        <p:nvPicPr>
          <p:cNvPr id="21506" name="Picture 2" descr="http://i.stack.imgur.com/M2HJ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2663" y="1219399"/>
            <a:ext cx="3391959" cy="8572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850735" y="5421951"/>
            <a:ext cx="3724275" cy="1133475"/>
          </a:xfrm>
          <a:prstGeom prst="rect">
            <a:avLst/>
          </a:prstGeom>
        </p:spPr>
      </p:pic>
      <p:pic>
        <p:nvPicPr>
          <p:cNvPr id="5" name="Picture 4"/>
          <p:cNvPicPr>
            <a:picLocks noChangeAspect="1"/>
          </p:cNvPicPr>
          <p:nvPr/>
        </p:nvPicPr>
        <p:blipFill>
          <a:blip r:embed="rId4"/>
          <a:stretch>
            <a:fillRect/>
          </a:stretch>
        </p:blipFill>
        <p:spPr>
          <a:xfrm>
            <a:off x="4549609" y="5359674"/>
            <a:ext cx="3724275" cy="1133475"/>
          </a:xfrm>
          <a:prstGeom prst="rect">
            <a:avLst/>
          </a:prstGeom>
        </p:spPr>
      </p:pic>
      <p:sp>
        <p:nvSpPr>
          <p:cNvPr id="7" name="Rectangle 6"/>
          <p:cNvSpPr/>
          <p:nvPr/>
        </p:nvSpPr>
        <p:spPr>
          <a:xfrm>
            <a:off x="134376" y="1417191"/>
            <a:ext cx="1606020" cy="461665"/>
          </a:xfrm>
          <a:prstGeom prst="rect">
            <a:avLst/>
          </a:prstGeom>
          <a:solidFill>
            <a:srgbClr val="FF0000"/>
          </a:solidFill>
          <a:ln>
            <a:noFill/>
          </a:ln>
        </p:spPr>
        <p:txBody>
          <a:bodyPr wrap="square">
            <a:spAutoFit/>
          </a:bodyPr>
          <a:lstStyle/>
          <a:p>
            <a:pPr algn="ctr">
              <a:spcBef>
                <a:spcPts val="0"/>
              </a:spcBef>
              <a:spcAft>
                <a:spcPts val="0"/>
              </a:spcAft>
            </a:pPr>
            <a:r>
              <a:rPr lang="en-US" dirty="0">
                <a:latin typeface="Calibri" panose="020F0502020204030204" pitchFamily="34" charset="0"/>
                <a:ea typeface="SimSun" panose="02010600030101010101" pitchFamily="2" charset="-122"/>
                <a:cs typeface="SimSun" panose="02010600030101010101" pitchFamily="2" charset="-122"/>
              </a:rPr>
              <a:t>Transducer</a:t>
            </a:r>
            <a:endParaRPr lang="en-US" sz="2800" dirty="0">
              <a:latin typeface="Calibri" panose="020F0502020204030204" pitchFamily="34" charset="0"/>
              <a:ea typeface="SimSun" panose="02010600030101010101" pitchFamily="2" charset="-122"/>
              <a:cs typeface="SimSun" panose="02010600030101010101" pitchFamily="2" charset="-122"/>
            </a:endParaRPr>
          </a:p>
        </p:txBody>
      </p:sp>
      <p:sp>
        <p:nvSpPr>
          <p:cNvPr id="9" name="Rectangle 8"/>
          <p:cNvSpPr/>
          <p:nvPr/>
        </p:nvSpPr>
        <p:spPr>
          <a:xfrm>
            <a:off x="4996887" y="1417190"/>
            <a:ext cx="1606020" cy="461665"/>
          </a:xfrm>
          <a:prstGeom prst="rect">
            <a:avLst/>
          </a:prstGeom>
          <a:solidFill>
            <a:srgbClr val="FF0000"/>
          </a:solidFill>
          <a:ln>
            <a:noFill/>
          </a:ln>
        </p:spPr>
        <p:txBody>
          <a:bodyPr wrap="square">
            <a:spAutoFit/>
          </a:bodyPr>
          <a:lstStyle/>
          <a:p>
            <a:pPr algn="ctr">
              <a:spcBef>
                <a:spcPts val="0"/>
              </a:spcBef>
              <a:spcAft>
                <a:spcPts val="0"/>
              </a:spcAft>
            </a:pPr>
            <a:r>
              <a:rPr lang="en-US" dirty="0">
                <a:latin typeface="Calibri" panose="020F0502020204030204" pitchFamily="34" charset="0"/>
                <a:ea typeface="SimSun" panose="02010600030101010101" pitchFamily="2" charset="-122"/>
                <a:cs typeface="SimSun" panose="02010600030101010101" pitchFamily="2" charset="-122"/>
              </a:rPr>
              <a:t>Object</a:t>
            </a:r>
            <a:endParaRPr lang="en-US" sz="2800" dirty="0">
              <a:latin typeface="Calibri" panose="020F0502020204030204" pitchFamily="34" charset="0"/>
              <a:ea typeface="SimSun" panose="02010600030101010101" pitchFamily="2" charset="-122"/>
              <a:cs typeface="SimSun" panose="02010600030101010101" pitchFamily="2" charset="-122"/>
            </a:endParaRPr>
          </a:p>
        </p:txBody>
      </p:sp>
      <p:cxnSp>
        <p:nvCxnSpPr>
          <p:cNvPr id="10" name="Straight Arrow Connector 9"/>
          <p:cNvCxnSpPr/>
          <p:nvPr/>
        </p:nvCxnSpPr>
        <p:spPr bwMode="auto">
          <a:xfrm>
            <a:off x="2226964" y="2300752"/>
            <a:ext cx="913078" cy="0"/>
          </a:xfrm>
          <a:prstGeom prst="straightConnector1">
            <a:avLst/>
          </a:prstGeom>
          <a:solidFill>
            <a:schemeClr val="accent1"/>
          </a:solidFill>
          <a:ln w="63500" cap="flat" cmpd="sng" algn="ctr">
            <a:solidFill>
              <a:schemeClr val="tx1"/>
            </a:solidFill>
            <a:prstDash val="solid"/>
            <a:round/>
            <a:headEnd type="none" w="med" len="med"/>
            <a:tailEnd type="triangle"/>
          </a:ln>
          <a:effectLst/>
        </p:spPr>
      </p:cxnSp>
      <p:sp>
        <p:nvSpPr>
          <p:cNvPr id="13" name="Rectangle 12"/>
          <p:cNvSpPr/>
          <p:nvPr/>
        </p:nvSpPr>
        <p:spPr>
          <a:xfrm>
            <a:off x="2414555" y="2295270"/>
            <a:ext cx="352955" cy="461665"/>
          </a:xfrm>
          <a:prstGeom prst="rect">
            <a:avLst/>
          </a:prstGeom>
          <a:noFill/>
          <a:ln>
            <a:noFill/>
          </a:ln>
        </p:spPr>
        <p:txBody>
          <a:bodyPr wrap="square">
            <a:spAutoFit/>
          </a:bodyPr>
          <a:lstStyle/>
          <a:p>
            <a:pPr algn="ctr">
              <a:spcBef>
                <a:spcPts val="0"/>
              </a:spcBef>
              <a:spcAft>
                <a:spcPts val="0"/>
              </a:spcAft>
            </a:pPr>
            <a:r>
              <a:rPr lang="en-US" dirty="0">
                <a:latin typeface="Calibri" panose="020F0502020204030204" pitchFamily="34" charset="0"/>
                <a:ea typeface="SimSun" panose="02010600030101010101" pitchFamily="2" charset="-122"/>
                <a:cs typeface="SimSun" panose="02010600030101010101" pitchFamily="2" charset="-122"/>
              </a:rPr>
              <a:t>c</a:t>
            </a:r>
            <a:endParaRPr lang="en-US" sz="2800" dirty="0">
              <a:latin typeface="Calibri" panose="020F0502020204030204" pitchFamily="34" charset="0"/>
              <a:ea typeface="SimSun" panose="02010600030101010101" pitchFamily="2" charset="-122"/>
              <a:cs typeface="SimSun" panose="02010600030101010101" pitchFamily="2" charset="-122"/>
            </a:endParaRPr>
          </a:p>
        </p:txBody>
      </p:sp>
      <p:sp>
        <p:nvSpPr>
          <p:cNvPr id="14" name="Rectangle 13"/>
          <p:cNvSpPr/>
          <p:nvPr/>
        </p:nvSpPr>
        <p:spPr>
          <a:xfrm>
            <a:off x="3868175" y="2198246"/>
            <a:ext cx="3647546" cy="646331"/>
          </a:xfrm>
          <a:prstGeom prst="rect">
            <a:avLst/>
          </a:prstGeom>
          <a:noFill/>
          <a:ln>
            <a:noFill/>
          </a:ln>
        </p:spPr>
        <p:txBody>
          <a:bodyPr wrap="square">
            <a:spAutoFit/>
          </a:bodyPr>
          <a:lstStyle/>
          <a:p>
            <a:pPr algn="ctr">
              <a:spcBef>
                <a:spcPts val="0"/>
              </a:spcBef>
              <a:spcAft>
                <a:spcPts val="0"/>
              </a:spcAft>
            </a:pPr>
            <a:r>
              <a:rPr lang="en-US" sz="1800" dirty="0">
                <a:latin typeface="Calibri" panose="020F0502020204030204" pitchFamily="34" charset="0"/>
                <a:ea typeface="SimSun" panose="02010600030101010101" pitchFamily="2" charset="-122"/>
                <a:cs typeface="SimSun" panose="02010600030101010101" pitchFamily="2" charset="-122"/>
              </a:rPr>
              <a:t>Speed c = Frequency*Wavelength</a:t>
            </a:r>
          </a:p>
          <a:p>
            <a:pPr algn="ctr">
              <a:spcBef>
                <a:spcPts val="0"/>
              </a:spcBef>
              <a:spcAft>
                <a:spcPts val="0"/>
              </a:spcAft>
            </a:pPr>
            <a:r>
              <a:rPr lang="en-US" sz="1800" dirty="0">
                <a:latin typeface="Calibri" panose="020F0502020204030204" pitchFamily="34" charset="0"/>
                <a:ea typeface="SimSun" panose="02010600030101010101" pitchFamily="2" charset="-122"/>
                <a:cs typeface="SimSun" panose="02010600030101010101" pitchFamily="2" charset="-122"/>
              </a:rPr>
              <a:t>In a unit time, 4 pulse into the object</a:t>
            </a:r>
            <a:endParaRPr lang="en-US" sz="2000" dirty="0">
              <a:latin typeface="Calibri" panose="020F0502020204030204" pitchFamily="34" charset="0"/>
              <a:ea typeface="SimSun" panose="02010600030101010101" pitchFamily="2" charset="-122"/>
              <a:cs typeface="SimSun" panose="02010600030101010101" pitchFamily="2" charset="-122"/>
            </a:endParaRPr>
          </a:p>
        </p:txBody>
      </p:sp>
      <p:pic>
        <p:nvPicPr>
          <p:cNvPr id="15" name="Picture 2" descr="http://i.stack.imgur.com/M2HJ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397" y="3538858"/>
            <a:ext cx="3391959" cy="85725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a:xfrm>
            <a:off x="202110" y="3736650"/>
            <a:ext cx="1606020" cy="461665"/>
          </a:xfrm>
          <a:prstGeom prst="rect">
            <a:avLst/>
          </a:prstGeom>
          <a:solidFill>
            <a:srgbClr val="FF0000"/>
          </a:solidFill>
          <a:ln>
            <a:noFill/>
          </a:ln>
        </p:spPr>
        <p:txBody>
          <a:bodyPr wrap="square">
            <a:spAutoFit/>
          </a:bodyPr>
          <a:lstStyle/>
          <a:p>
            <a:pPr algn="ctr">
              <a:spcBef>
                <a:spcPts val="0"/>
              </a:spcBef>
              <a:spcAft>
                <a:spcPts val="0"/>
              </a:spcAft>
            </a:pPr>
            <a:r>
              <a:rPr lang="en-US" dirty="0">
                <a:latin typeface="Calibri" panose="020F0502020204030204" pitchFamily="34" charset="0"/>
                <a:ea typeface="SimSun" panose="02010600030101010101" pitchFamily="2" charset="-122"/>
                <a:cs typeface="SimSun" panose="02010600030101010101" pitchFamily="2" charset="-122"/>
              </a:rPr>
              <a:t>Transducer</a:t>
            </a:r>
            <a:endParaRPr lang="en-US" sz="2800" dirty="0">
              <a:latin typeface="Calibri" panose="020F0502020204030204" pitchFamily="34" charset="0"/>
              <a:ea typeface="SimSun" panose="02010600030101010101" pitchFamily="2" charset="-122"/>
              <a:cs typeface="SimSun" panose="02010600030101010101" pitchFamily="2" charset="-122"/>
            </a:endParaRPr>
          </a:p>
        </p:txBody>
      </p:sp>
      <p:sp>
        <p:nvSpPr>
          <p:cNvPr id="17" name="Rectangle 16"/>
          <p:cNvSpPr/>
          <p:nvPr/>
        </p:nvSpPr>
        <p:spPr>
          <a:xfrm>
            <a:off x="5064621" y="3736649"/>
            <a:ext cx="1606020" cy="461665"/>
          </a:xfrm>
          <a:prstGeom prst="rect">
            <a:avLst/>
          </a:prstGeom>
          <a:solidFill>
            <a:srgbClr val="FF0000"/>
          </a:solidFill>
          <a:ln>
            <a:noFill/>
          </a:ln>
        </p:spPr>
        <p:txBody>
          <a:bodyPr wrap="square">
            <a:spAutoFit/>
          </a:bodyPr>
          <a:lstStyle/>
          <a:p>
            <a:pPr algn="ctr">
              <a:spcBef>
                <a:spcPts val="0"/>
              </a:spcBef>
              <a:spcAft>
                <a:spcPts val="0"/>
              </a:spcAft>
            </a:pPr>
            <a:r>
              <a:rPr lang="en-US" dirty="0">
                <a:latin typeface="Calibri" panose="020F0502020204030204" pitchFamily="34" charset="0"/>
                <a:ea typeface="SimSun" panose="02010600030101010101" pitchFamily="2" charset="-122"/>
                <a:cs typeface="SimSun" panose="02010600030101010101" pitchFamily="2" charset="-122"/>
              </a:rPr>
              <a:t>Object</a:t>
            </a:r>
            <a:endParaRPr lang="en-US" sz="2800" dirty="0">
              <a:latin typeface="Calibri" panose="020F0502020204030204" pitchFamily="34" charset="0"/>
              <a:ea typeface="SimSun" panose="02010600030101010101" pitchFamily="2" charset="-122"/>
              <a:cs typeface="SimSun" panose="02010600030101010101" pitchFamily="2" charset="-122"/>
            </a:endParaRPr>
          </a:p>
        </p:txBody>
      </p:sp>
      <p:cxnSp>
        <p:nvCxnSpPr>
          <p:cNvPr id="18" name="Straight Arrow Connector 17"/>
          <p:cNvCxnSpPr/>
          <p:nvPr/>
        </p:nvCxnSpPr>
        <p:spPr bwMode="auto">
          <a:xfrm>
            <a:off x="2294698" y="4620211"/>
            <a:ext cx="913078" cy="0"/>
          </a:xfrm>
          <a:prstGeom prst="straightConnector1">
            <a:avLst/>
          </a:prstGeom>
          <a:solidFill>
            <a:schemeClr val="accent1"/>
          </a:solidFill>
          <a:ln w="63500" cap="flat" cmpd="sng" algn="ctr">
            <a:solidFill>
              <a:schemeClr val="tx1"/>
            </a:solidFill>
            <a:prstDash val="solid"/>
            <a:round/>
            <a:headEnd type="none" w="med" len="med"/>
            <a:tailEnd type="triangle"/>
          </a:ln>
          <a:effectLst/>
        </p:spPr>
      </p:cxnSp>
      <p:sp>
        <p:nvSpPr>
          <p:cNvPr id="19" name="Rectangle 18"/>
          <p:cNvSpPr/>
          <p:nvPr/>
        </p:nvSpPr>
        <p:spPr>
          <a:xfrm>
            <a:off x="2482289" y="4614729"/>
            <a:ext cx="352955" cy="461665"/>
          </a:xfrm>
          <a:prstGeom prst="rect">
            <a:avLst/>
          </a:prstGeom>
          <a:noFill/>
          <a:ln>
            <a:noFill/>
          </a:ln>
        </p:spPr>
        <p:txBody>
          <a:bodyPr wrap="square">
            <a:spAutoFit/>
          </a:bodyPr>
          <a:lstStyle/>
          <a:p>
            <a:pPr algn="ctr">
              <a:spcBef>
                <a:spcPts val="0"/>
              </a:spcBef>
              <a:spcAft>
                <a:spcPts val="0"/>
              </a:spcAft>
            </a:pPr>
            <a:r>
              <a:rPr lang="en-US" dirty="0">
                <a:latin typeface="Calibri" panose="020F0502020204030204" pitchFamily="34" charset="0"/>
                <a:ea typeface="SimSun" panose="02010600030101010101" pitchFamily="2" charset="-122"/>
                <a:cs typeface="SimSun" panose="02010600030101010101" pitchFamily="2" charset="-122"/>
              </a:rPr>
              <a:t>c</a:t>
            </a:r>
            <a:endParaRPr lang="en-US" sz="2800" dirty="0">
              <a:latin typeface="Calibri" panose="020F0502020204030204" pitchFamily="34" charset="0"/>
              <a:ea typeface="SimSun" panose="02010600030101010101" pitchFamily="2" charset="-122"/>
              <a:cs typeface="SimSun" panose="02010600030101010101" pitchFamily="2" charset="-122"/>
            </a:endParaRPr>
          </a:p>
        </p:txBody>
      </p:sp>
      <p:sp>
        <p:nvSpPr>
          <p:cNvPr id="20" name="Rectangle 19"/>
          <p:cNvSpPr/>
          <p:nvPr/>
        </p:nvSpPr>
        <p:spPr>
          <a:xfrm>
            <a:off x="3868175" y="4771631"/>
            <a:ext cx="3647546" cy="646331"/>
          </a:xfrm>
          <a:prstGeom prst="rect">
            <a:avLst/>
          </a:prstGeom>
          <a:noFill/>
          <a:ln>
            <a:noFill/>
          </a:ln>
        </p:spPr>
        <p:txBody>
          <a:bodyPr wrap="square">
            <a:spAutoFit/>
          </a:bodyPr>
          <a:lstStyle/>
          <a:p>
            <a:pPr algn="ctr">
              <a:spcBef>
                <a:spcPts val="0"/>
              </a:spcBef>
              <a:spcAft>
                <a:spcPts val="0"/>
              </a:spcAft>
            </a:pPr>
            <a:r>
              <a:rPr lang="en-US" sz="1800" dirty="0">
                <a:latin typeface="Calibri" panose="020F0502020204030204" pitchFamily="34" charset="0"/>
                <a:ea typeface="SimSun" panose="02010600030101010101" pitchFamily="2" charset="-122"/>
                <a:cs typeface="SimSun" panose="02010600030101010101" pitchFamily="2" charset="-122"/>
              </a:rPr>
              <a:t>Speed c = Frequency*Wavelength</a:t>
            </a:r>
          </a:p>
          <a:p>
            <a:pPr algn="ctr">
              <a:spcBef>
                <a:spcPts val="0"/>
              </a:spcBef>
              <a:spcAft>
                <a:spcPts val="0"/>
              </a:spcAft>
            </a:pPr>
            <a:r>
              <a:rPr lang="en-US" sz="1800" dirty="0">
                <a:latin typeface="Calibri" panose="020F0502020204030204" pitchFamily="34" charset="0"/>
                <a:ea typeface="SimSun" panose="02010600030101010101" pitchFamily="2" charset="-122"/>
                <a:cs typeface="SimSun" panose="02010600030101010101" pitchFamily="2" charset="-122"/>
              </a:rPr>
              <a:t>In a unit time, 8 pulse into the object</a:t>
            </a:r>
            <a:endParaRPr lang="en-US" sz="2000" dirty="0">
              <a:latin typeface="Calibri" panose="020F0502020204030204" pitchFamily="34" charset="0"/>
              <a:ea typeface="SimSun" panose="02010600030101010101" pitchFamily="2" charset="-122"/>
              <a:cs typeface="SimSun" panose="02010600030101010101" pitchFamily="2" charset="-122"/>
            </a:endParaRPr>
          </a:p>
        </p:txBody>
      </p:sp>
      <p:sp>
        <p:nvSpPr>
          <p:cNvPr id="21" name="Rectangle 20"/>
          <p:cNvSpPr/>
          <p:nvPr/>
        </p:nvSpPr>
        <p:spPr>
          <a:xfrm>
            <a:off x="5188048" y="990600"/>
            <a:ext cx="1223699" cy="369332"/>
          </a:xfrm>
          <a:prstGeom prst="rect">
            <a:avLst/>
          </a:prstGeom>
          <a:noFill/>
          <a:ln>
            <a:noFill/>
          </a:ln>
        </p:spPr>
        <p:txBody>
          <a:bodyPr wrap="square">
            <a:spAutoFit/>
          </a:bodyPr>
          <a:lstStyle/>
          <a:p>
            <a:pPr algn="ctr">
              <a:spcBef>
                <a:spcPts val="0"/>
              </a:spcBef>
              <a:spcAft>
                <a:spcPts val="0"/>
              </a:spcAft>
            </a:pPr>
            <a:r>
              <a:rPr lang="en-US" sz="1800" dirty="0">
                <a:latin typeface="Calibri" panose="020F0502020204030204" pitchFamily="34" charset="0"/>
                <a:ea typeface="SimSun" panose="02010600030101010101" pitchFamily="2" charset="-122"/>
                <a:cs typeface="SimSun" panose="02010600030101010101" pitchFamily="2" charset="-122"/>
              </a:rPr>
              <a:t>Stationary</a:t>
            </a:r>
          </a:p>
        </p:txBody>
      </p:sp>
      <p:sp>
        <p:nvSpPr>
          <p:cNvPr id="22" name="Rectangle 21"/>
          <p:cNvSpPr/>
          <p:nvPr/>
        </p:nvSpPr>
        <p:spPr>
          <a:xfrm>
            <a:off x="5255782" y="3330342"/>
            <a:ext cx="1223699" cy="369332"/>
          </a:xfrm>
          <a:prstGeom prst="rect">
            <a:avLst/>
          </a:prstGeom>
          <a:noFill/>
          <a:ln>
            <a:noFill/>
          </a:ln>
        </p:spPr>
        <p:txBody>
          <a:bodyPr wrap="square">
            <a:spAutoFit/>
          </a:bodyPr>
          <a:lstStyle/>
          <a:p>
            <a:pPr algn="ctr">
              <a:spcBef>
                <a:spcPts val="0"/>
              </a:spcBef>
              <a:spcAft>
                <a:spcPts val="0"/>
              </a:spcAft>
            </a:pPr>
            <a:r>
              <a:rPr lang="en-US" sz="1800" dirty="0">
                <a:latin typeface="Calibri" panose="020F0502020204030204" pitchFamily="34" charset="0"/>
                <a:ea typeface="SimSun" panose="02010600030101010101" pitchFamily="2" charset="-122"/>
                <a:cs typeface="SimSun" panose="02010600030101010101" pitchFamily="2" charset="-122"/>
              </a:rPr>
              <a:t>Moving</a:t>
            </a:r>
          </a:p>
        </p:txBody>
      </p:sp>
      <p:cxnSp>
        <p:nvCxnSpPr>
          <p:cNvPr id="23" name="Straight Arrow Connector 22"/>
          <p:cNvCxnSpPr/>
          <p:nvPr/>
        </p:nvCxnSpPr>
        <p:spPr bwMode="auto">
          <a:xfrm flipH="1">
            <a:off x="5376565" y="4414712"/>
            <a:ext cx="913078" cy="0"/>
          </a:xfrm>
          <a:prstGeom prst="straightConnector1">
            <a:avLst/>
          </a:prstGeom>
          <a:solidFill>
            <a:schemeClr val="accent1"/>
          </a:solidFill>
          <a:ln w="63500" cap="flat" cmpd="sng" algn="ctr">
            <a:solidFill>
              <a:schemeClr val="tx1"/>
            </a:solidFill>
            <a:prstDash val="solid"/>
            <a:round/>
            <a:headEnd type="none" w="med" len="med"/>
            <a:tailEnd type="triangle"/>
          </a:ln>
          <a:effectLst/>
        </p:spPr>
      </p:cxnSp>
      <p:sp>
        <p:nvSpPr>
          <p:cNvPr id="24" name="Rectangle 23"/>
          <p:cNvSpPr/>
          <p:nvPr/>
        </p:nvSpPr>
        <p:spPr>
          <a:xfrm>
            <a:off x="5725021" y="4383896"/>
            <a:ext cx="352955" cy="461665"/>
          </a:xfrm>
          <a:prstGeom prst="rect">
            <a:avLst/>
          </a:prstGeom>
          <a:noFill/>
          <a:ln>
            <a:noFill/>
          </a:ln>
        </p:spPr>
        <p:txBody>
          <a:bodyPr wrap="square">
            <a:spAutoFit/>
          </a:bodyPr>
          <a:lstStyle/>
          <a:p>
            <a:pPr algn="ctr">
              <a:spcBef>
                <a:spcPts val="0"/>
              </a:spcBef>
              <a:spcAft>
                <a:spcPts val="0"/>
              </a:spcAft>
            </a:pPr>
            <a:r>
              <a:rPr lang="en-US" dirty="0">
                <a:latin typeface="Calibri" panose="020F0502020204030204" pitchFamily="34" charset="0"/>
                <a:ea typeface="SimSun" panose="02010600030101010101" pitchFamily="2" charset="-122"/>
                <a:cs typeface="SimSun" panose="02010600030101010101" pitchFamily="2" charset="-122"/>
              </a:rPr>
              <a:t>c</a:t>
            </a:r>
            <a:endParaRPr lang="en-US" sz="2800" dirty="0">
              <a:latin typeface="Calibri" panose="020F0502020204030204" pitchFamily="34" charset="0"/>
              <a:ea typeface="SimSun" panose="02010600030101010101" pitchFamily="2" charset="-122"/>
              <a:cs typeface="SimSun" panose="02010600030101010101" pitchFamily="2" charset="-122"/>
            </a:endParaRPr>
          </a:p>
        </p:txBody>
      </p:sp>
    </p:spTree>
    <p:extLst>
      <p:ext uri="{BB962C8B-B14F-4D97-AF65-F5344CB8AC3E}">
        <p14:creationId xmlns:p14="http://schemas.microsoft.com/office/powerpoint/2010/main" val="18877906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a:xfrm>
            <a:off x="450177" y="918351"/>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400" b="1" dirty="0">
                <a:latin typeface="Garamond" pitchFamily="18" charset="0"/>
              </a:rPr>
              <a:t>Continuous wave (CW)</a:t>
            </a:r>
          </a:p>
          <a:p>
            <a:pPr lvl="1" eaLnBrk="1" hangingPunct="1">
              <a:lnSpc>
                <a:spcPct val="90000"/>
              </a:lnSpc>
            </a:pPr>
            <a:r>
              <a:rPr lang="en-US" sz="2000" dirty="0">
                <a:latin typeface="Garamond" pitchFamily="18" charset="0"/>
              </a:rPr>
              <a:t>Use two crystals, one to send and one to receive</a:t>
            </a:r>
          </a:p>
          <a:p>
            <a:pPr lvl="1" eaLnBrk="1" hangingPunct="1">
              <a:lnSpc>
                <a:spcPct val="90000"/>
              </a:lnSpc>
            </a:pPr>
            <a:r>
              <a:rPr lang="en-US" sz="2000" dirty="0">
                <a:latin typeface="Garamond" pitchFamily="18" charset="0"/>
              </a:rPr>
              <a:t>Doppler signals are obtained from all vessels in the field of view</a:t>
            </a:r>
          </a:p>
          <a:p>
            <a:pPr eaLnBrk="1" hangingPunct="1">
              <a:lnSpc>
                <a:spcPct val="90000"/>
              </a:lnSpc>
            </a:pPr>
            <a:r>
              <a:rPr lang="en-US" sz="2400" b="1" dirty="0">
                <a:latin typeface="Garamond" pitchFamily="18" charset="0"/>
              </a:rPr>
              <a:t>Pulsed wave (PW)</a:t>
            </a:r>
          </a:p>
          <a:p>
            <a:pPr lvl="1" eaLnBrk="1" hangingPunct="1">
              <a:lnSpc>
                <a:spcPct val="90000"/>
              </a:lnSpc>
            </a:pPr>
            <a:r>
              <a:rPr lang="en-US" sz="2000" dirty="0">
                <a:latin typeface="Garamond" pitchFamily="18" charset="0"/>
              </a:rPr>
              <a:t>The transducer sends and</a:t>
            </a:r>
            <a:br>
              <a:rPr lang="en-US" sz="2000" dirty="0">
                <a:latin typeface="Garamond" pitchFamily="18" charset="0"/>
              </a:rPr>
            </a:br>
            <a:r>
              <a:rPr lang="en-US" sz="2000" dirty="0">
                <a:latin typeface="Garamond" pitchFamily="18" charset="0"/>
              </a:rPr>
              <a:t>receives the signal</a:t>
            </a:r>
          </a:p>
          <a:p>
            <a:pPr lvl="1" eaLnBrk="1" hangingPunct="1">
              <a:lnSpc>
                <a:spcPct val="90000"/>
              </a:lnSpc>
            </a:pPr>
            <a:r>
              <a:rPr lang="en-US" sz="2000" dirty="0">
                <a:latin typeface="Garamond" pitchFamily="18" charset="0"/>
              </a:rPr>
              <a:t>The returned signal is gated for the</a:t>
            </a:r>
            <a:br>
              <a:rPr lang="en-US" sz="2000" dirty="0">
                <a:latin typeface="Garamond" pitchFamily="18" charset="0"/>
              </a:rPr>
            </a:br>
            <a:r>
              <a:rPr lang="en-US" sz="2000" dirty="0">
                <a:latin typeface="Garamond" pitchFamily="18" charset="0"/>
              </a:rPr>
              <a:t>desired depth</a:t>
            </a:r>
          </a:p>
          <a:p>
            <a:pPr eaLnBrk="1" hangingPunct="1">
              <a:lnSpc>
                <a:spcPct val="90000"/>
              </a:lnSpc>
            </a:pPr>
            <a:r>
              <a:rPr lang="en-US" sz="2400" b="1" dirty="0">
                <a:latin typeface="Garamond" pitchFamily="18" charset="0"/>
              </a:rPr>
              <a:t>Echo Correlation (CF)</a:t>
            </a:r>
          </a:p>
          <a:p>
            <a:pPr lvl="1" eaLnBrk="1" hangingPunct="1">
              <a:lnSpc>
                <a:spcPct val="90000"/>
              </a:lnSpc>
            </a:pPr>
            <a:r>
              <a:rPr lang="en-US" sz="2000" dirty="0">
                <a:latin typeface="Garamond" pitchFamily="18" charset="0"/>
              </a:rPr>
              <a:t>Echo signature is in motion</a:t>
            </a:r>
          </a:p>
          <a:p>
            <a:pPr lvl="1" eaLnBrk="1" hangingPunct="1">
              <a:lnSpc>
                <a:spcPct val="90000"/>
              </a:lnSpc>
            </a:pPr>
            <a:r>
              <a:rPr lang="en-US" sz="2000" dirty="0">
                <a:latin typeface="Garamond" pitchFamily="18" charset="0"/>
              </a:rPr>
              <a:t>Correlation maximization</a:t>
            </a:r>
          </a:p>
          <a:p>
            <a:pPr eaLnBrk="1" hangingPunct="1">
              <a:lnSpc>
                <a:spcPct val="90000"/>
              </a:lnSpc>
            </a:pPr>
            <a:r>
              <a:rPr lang="en-US" sz="2400" b="1" dirty="0">
                <a:latin typeface="Garamond" pitchFamily="18" charset="0"/>
              </a:rPr>
              <a:t>Color Flow (CF)</a:t>
            </a:r>
          </a:p>
          <a:p>
            <a:pPr lvl="1" eaLnBrk="1" hangingPunct="1">
              <a:lnSpc>
                <a:spcPct val="90000"/>
              </a:lnSpc>
            </a:pPr>
            <a:r>
              <a:rPr lang="en-US" sz="2000" dirty="0">
                <a:latin typeface="Garamond" pitchFamily="18" charset="0"/>
              </a:rPr>
              <a:t>Doppler equivalent of B-mode</a:t>
            </a:r>
          </a:p>
          <a:p>
            <a:pPr lvl="1" eaLnBrk="1" hangingPunct="1">
              <a:lnSpc>
                <a:spcPct val="90000"/>
              </a:lnSpc>
            </a:pPr>
            <a:r>
              <a:rPr lang="en-US" sz="2000" dirty="0">
                <a:latin typeface="Garamond" pitchFamily="18" charset="0"/>
              </a:rPr>
              <a:t>Velocity is encoded as a color</a:t>
            </a:r>
          </a:p>
          <a:p>
            <a:pPr lvl="1" eaLnBrk="1" hangingPunct="1">
              <a:lnSpc>
                <a:spcPct val="90000"/>
              </a:lnSpc>
            </a:pPr>
            <a:endParaRPr lang="en-US" sz="2400" dirty="0">
              <a:latin typeface="Garamond" pitchFamily="18" charset="0"/>
            </a:endParaRPr>
          </a:p>
          <a:p>
            <a:pPr lvl="1" eaLnBrk="1" hangingPunct="1">
              <a:lnSpc>
                <a:spcPct val="90000"/>
              </a:lnSpc>
            </a:pPr>
            <a:endParaRPr lang="en-US" sz="2400" dirty="0">
              <a:latin typeface="Garamond" pitchFamily="18" charset="0"/>
            </a:endParaRPr>
          </a:p>
          <a:p>
            <a:pPr lvl="1" eaLnBrk="1" hangingPunct="1">
              <a:lnSpc>
                <a:spcPct val="90000"/>
              </a:lnSpc>
            </a:pPr>
            <a:endParaRPr lang="en-US" sz="2400" dirty="0">
              <a:latin typeface="Garamond" pitchFamily="18" charset="0"/>
            </a:endParaRPr>
          </a:p>
          <a:p>
            <a:pPr eaLnBrk="1" hangingPunct="1">
              <a:lnSpc>
                <a:spcPct val="90000"/>
              </a:lnSpc>
            </a:pPr>
            <a:endParaRPr lang="en-US" sz="2800" dirty="0">
              <a:latin typeface="Garamond" pitchFamily="18" charset="0"/>
            </a:endParaRPr>
          </a:p>
        </p:txBody>
      </p:sp>
      <p:sp>
        <p:nvSpPr>
          <p:cNvPr id="126985" name="Rectangle 9"/>
          <p:cNvSpPr>
            <a:spLocks noChangeArrowheads="1"/>
          </p:cNvSpPr>
          <p:nvPr/>
        </p:nvSpPr>
        <p:spPr bwMode="auto">
          <a:xfrm>
            <a:off x="1524000" y="685800"/>
            <a:ext cx="9144000" cy="76200"/>
          </a:xfrm>
          <a:prstGeom prst="rect">
            <a:avLst/>
          </a:prstGeom>
          <a:gradFill rotWithShape="0">
            <a:gsLst>
              <a:gs pos="0">
                <a:srgbClr val="9999FF"/>
              </a:gs>
              <a:gs pos="100000">
                <a:srgbClr val="00006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pic>
        <p:nvPicPr>
          <p:cNvPr id="9"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7988" y="6230519"/>
            <a:ext cx="44926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8"/>
          <p:cNvSpPr txBox="1">
            <a:spLocks noChangeArrowheads="1"/>
          </p:cNvSpPr>
          <p:nvPr/>
        </p:nvSpPr>
        <p:spPr bwMode="auto">
          <a:xfrm>
            <a:off x="1919288" y="33866"/>
            <a:ext cx="781565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3600" b="1" dirty="0"/>
              <a:t>Doppler Imaging</a:t>
            </a:r>
          </a:p>
        </p:txBody>
      </p:sp>
      <p:pic>
        <p:nvPicPr>
          <p:cNvPr id="12"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710" y="2277422"/>
            <a:ext cx="3920641" cy="3928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9864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8" descr="fig-04a"/>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46637" y="2531164"/>
            <a:ext cx="4297363" cy="411480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3"/>
          <p:cNvSpPr txBox="1">
            <a:spLocks noChangeArrowheads="1"/>
          </p:cNvSpPr>
          <p:nvPr/>
        </p:nvSpPr>
        <p:spPr>
          <a:xfrm>
            <a:off x="332189" y="833734"/>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400" b="1" dirty="0">
                <a:latin typeface="Garamond" pitchFamily="18" charset="0"/>
              </a:rPr>
              <a:t>Continuous wave (CW)</a:t>
            </a:r>
          </a:p>
          <a:p>
            <a:pPr lvl="1" eaLnBrk="1" hangingPunct="1">
              <a:lnSpc>
                <a:spcPct val="90000"/>
              </a:lnSpc>
            </a:pPr>
            <a:r>
              <a:rPr lang="en-US" sz="2000" dirty="0">
                <a:latin typeface="Garamond" pitchFamily="18" charset="0"/>
              </a:rPr>
              <a:t>In a CW Doppler system there must be separate transmission and reception of ultrasound – transducer with two separate elements </a:t>
            </a:r>
          </a:p>
          <a:p>
            <a:pPr lvl="1" eaLnBrk="1" hangingPunct="1">
              <a:lnSpc>
                <a:spcPct val="90000"/>
              </a:lnSpc>
            </a:pPr>
            <a:r>
              <a:rPr lang="en-US" sz="2000" dirty="0">
                <a:latin typeface="Garamond" pitchFamily="18" charset="0"/>
              </a:rPr>
              <a:t> The region from which Doppler signals are obtained is determined by the overlap of the transmit and receive ultrasound beams</a:t>
            </a:r>
          </a:p>
          <a:p>
            <a:pPr lvl="1" eaLnBrk="1" hangingPunct="1">
              <a:lnSpc>
                <a:spcPct val="90000"/>
              </a:lnSpc>
            </a:pPr>
            <a:endParaRPr lang="en-US" sz="2400" dirty="0">
              <a:latin typeface="Garamond" pitchFamily="18" charset="0"/>
            </a:endParaRPr>
          </a:p>
          <a:p>
            <a:pPr lvl="1" eaLnBrk="1" hangingPunct="1">
              <a:lnSpc>
                <a:spcPct val="90000"/>
              </a:lnSpc>
            </a:pPr>
            <a:endParaRPr lang="en-US" sz="2400" dirty="0">
              <a:latin typeface="Garamond" pitchFamily="18" charset="0"/>
            </a:endParaRPr>
          </a:p>
          <a:p>
            <a:pPr lvl="1" eaLnBrk="1" hangingPunct="1">
              <a:lnSpc>
                <a:spcPct val="90000"/>
              </a:lnSpc>
            </a:pPr>
            <a:endParaRPr lang="en-US" sz="2400" dirty="0">
              <a:latin typeface="Garamond" pitchFamily="18" charset="0"/>
            </a:endParaRPr>
          </a:p>
          <a:p>
            <a:pPr eaLnBrk="1" hangingPunct="1">
              <a:lnSpc>
                <a:spcPct val="90000"/>
              </a:lnSpc>
            </a:pPr>
            <a:endParaRPr lang="en-US" sz="2800" dirty="0">
              <a:latin typeface="Garamond" pitchFamily="18" charset="0"/>
            </a:endParaRPr>
          </a:p>
        </p:txBody>
      </p:sp>
      <p:sp>
        <p:nvSpPr>
          <p:cNvPr id="126985" name="Rectangle 9"/>
          <p:cNvSpPr>
            <a:spLocks noChangeArrowheads="1"/>
          </p:cNvSpPr>
          <p:nvPr/>
        </p:nvSpPr>
        <p:spPr bwMode="auto">
          <a:xfrm>
            <a:off x="1524000" y="685800"/>
            <a:ext cx="9144000" cy="76200"/>
          </a:xfrm>
          <a:prstGeom prst="rect">
            <a:avLst/>
          </a:prstGeom>
          <a:gradFill rotWithShape="0">
            <a:gsLst>
              <a:gs pos="0">
                <a:srgbClr val="9999FF"/>
              </a:gs>
              <a:gs pos="100000">
                <a:srgbClr val="00006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pic>
        <p:nvPicPr>
          <p:cNvPr id="9"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6145902"/>
            <a:ext cx="44926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8"/>
          <p:cNvSpPr txBox="1">
            <a:spLocks noChangeArrowheads="1"/>
          </p:cNvSpPr>
          <p:nvPr/>
        </p:nvSpPr>
        <p:spPr bwMode="auto">
          <a:xfrm>
            <a:off x="1919288" y="152401"/>
            <a:ext cx="7815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t>Ultrasound Imaging</a:t>
            </a:r>
          </a:p>
        </p:txBody>
      </p:sp>
    </p:spTree>
    <p:extLst>
      <p:ext uri="{BB962C8B-B14F-4D97-AF65-F5344CB8AC3E}">
        <p14:creationId xmlns:p14="http://schemas.microsoft.com/office/powerpoint/2010/main" val="13052458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Doppler Signal Detection</a:t>
            </a:r>
          </a:p>
        </p:txBody>
      </p:sp>
      <p:pic>
        <p:nvPicPr>
          <p:cNvPr id="4" name="Picture 3"/>
          <p:cNvPicPr>
            <a:picLocks noChangeAspect="1"/>
          </p:cNvPicPr>
          <p:nvPr/>
        </p:nvPicPr>
        <p:blipFill>
          <a:blip r:embed="rId3"/>
          <a:stretch>
            <a:fillRect/>
          </a:stretch>
        </p:blipFill>
        <p:spPr>
          <a:xfrm>
            <a:off x="314698" y="911943"/>
            <a:ext cx="8042656" cy="5695443"/>
          </a:xfrm>
          <a:prstGeom prst="rect">
            <a:avLst/>
          </a:prstGeom>
        </p:spPr>
      </p:pic>
    </p:spTree>
    <p:extLst>
      <p:ext uri="{BB962C8B-B14F-4D97-AF65-F5344CB8AC3E}">
        <p14:creationId xmlns:p14="http://schemas.microsoft.com/office/powerpoint/2010/main" val="1038095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281998" y="2505075"/>
            <a:ext cx="4811713"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3"/>
          <p:cNvSpPr txBox="1">
            <a:spLocks noChangeArrowheads="1"/>
          </p:cNvSpPr>
          <p:nvPr/>
        </p:nvSpPr>
        <p:spPr>
          <a:xfrm>
            <a:off x="332189" y="1028307"/>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400" b="1" dirty="0">
                <a:latin typeface="Garamond" pitchFamily="18" charset="0"/>
              </a:rPr>
              <a:t>Pulsed wave (PW)</a:t>
            </a:r>
          </a:p>
          <a:p>
            <a:pPr lvl="1" eaLnBrk="1" hangingPunct="1">
              <a:lnSpc>
                <a:spcPct val="90000"/>
              </a:lnSpc>
            </a:pPr>
            <a:r>
              <a:rPr lang="en-US" sz="2000" dirty="0">
                <a:latin typeface="Garamond" pitchFamily="18" charset="0"/>
              </a:rPr>
              <a:t>In a PW Doppler system it is possible to use the same transducer element for both transmit and receive  </a:t>
            </a:r>
          </a:p>
          <a:p>
            <a:pPr lvl="1" eaLnBrk="1" hangingPunct="1">
              <a:lnSpc>
                <a:spcPct val="90000"/>
              </a:lnSpc>
            </a:pPr>
            <a:r>
              <a:rPr lang="en-US" sz="2000" dirty="0">
                <a:latin typeface="Garamond" pitchFamily="18" charset="0"/>
              </a:rPr>
              <a:t> The region from which Doppler signals are obtained is determined by the depth of the gate and the length of the gate, which can both be controlled by the operator</a:t>
            </a:r>
          </a:p>
          <a:p>
            <a:pPr lvl="1" eaLnBrk="1" hangingPunct="1">
              <a:lnSpc>
                <a:spcPct val="90000"/>
              </a:lnSpc>
            </a:pPr>
            <a:endParaRPr lang="en-US" sz="2400" dirty="0">
              <a:latin typeface="Garamond" pitchFamily="18" charset="0"/>
            </a:endParaRPr>
          </a:p>
          <a:p>
            <a:pPr lvl="1" eaLnBrk="1" hangingPunct="1">
              <a:lnSpc>
                <a:spcPct val="90000"/>
              </a:lnSpc>
            </a:pPr>
            <a:endParaRPr lang="en-US" sz="2400" dirty="0">
              <a:latin typeface="Garamond" pitchFamily="18" charset="0"/>
            </a:endParaRPr>
          </a:p>
          <a:p>
            <a:pPr lvl="1" eaLnBrk="1" hangingPunct="1">
              <a:lnSpc>
                <a:spcPct val="90000"/>
              </a:lnSpc>
            </a:pPr>
            <a:endParaRPr lang="en-US" sz="2400" dirty="0">
              <a:latin typeface="Garamond" pitchFamily="18" charset="0"/>
            </a:endParaRPr>
          </a:p>
          <a:p>
            <a:pPr eaLnBrk="1" hangingPunct="1">
              <a:lnSpc>
                <a:spcPct val="90000"/>
              </a:lnSpc>
            </a:pPr>
            <a:endParaRPr lang="en-US" sz="2800" dirty="0">
              <a:latin typeface="Garamond" pitchFamily="18" charset="0"/>
            </a:endParaRPr>
          </a:p>
        </p:txBody>
      </p:sp>
      <p:sp>
        <p:nvSpPr>
          <p:cNvPr id="126985" name="Rectangle 9"/>
          <p:cNvSpPr>
            <a:spLocks noChangeArrowheads="1"/>
          </p:cNvSpPr>
          <p:nvPr/>
        </p:nvSpPr>
        <p:spPr bwMode="auto">
          <a:xfrm>
            <a:off x="1524000" y="685800"/>
            <a:ext cx="9144000" cy="76200"/>
          </a:xfrm>
          <a:prstGeom prst="rect">
            <a:avLst/>
          </a:prstGeom>
          <a:gradFill rotWithShape="0">
            <a:gsLst>
              <a:gs pos="0">
                <a:srgbClr val="9999FF"/>
              </a:gs>
              <a:gs pos="100000">
                <a:srgbClr val="00006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pic>
        <p:nvPicPr>
          <p:cNvPr id="9" name="Picture 9"/>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0" y="6340475"/>
            <a:ext cx="4492625" cy="50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8"/>
          <p:cNvSpPr txBox="1">
            <a:spLocks noChangeArrowheads="1"/>
          </p:cNvSpPr>
          <p:nvPr/>
        </p:nvSpPr>
        <p:spPr bwMode="auto">
          <a:xfrm>
            <a:off x="1919288" y="152401"/>
            <a:ext cx="7815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t>Ultrasound Imaging</a:t>
            </a:r>
          </a:p>
        </p:txBody>
      </p:sp>
    </p:spTree>
    <p:extLst>
      <p:ext uri="{BB962C8B-B14F-4D97-AF65-F5344CB8AC3E}">
        <p14:creationId xmlns:p14="http://schemas.microsoft.com/office/powerpoint/2010/main" val="3901779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Pulsed Doppler Imaging</a:t>
            </a:r>
          </a:p>
        </p:txBody>
      </p:sp>
      <p:pic>
        <p:nvPicPr>
          <p:cNvPr id="5"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39449" y="990601"/>
            <a:ext cx="7823198" cy="5867399"/>
          </a:xfrm>
        </p:spPr>
      </p:pic>
    </p:spTree>
    <p:extLst>
      <p:ext uri="{BB962C8B-B14F-4D97-AF65-F5344CB8AC3E}">
        <p14:creationId xmlns:p14="http://schemas.microsoft.com/office/powerpoint/2010/main" val="35556388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7651" y="0"/>
            <a:ext cx="8219768" cy="6164826"/>
          </a:xfrm>
        </p:spPr>
      </p:pic>
      <p:sp>
        <p:nvSpPr>
          <p:cNvPr id="4" name="Footer Placeholder 3"/>
          <p:cNvSpPr>
            <a:spLocks noGrp="1"/>
          </p:cNvSpPr>
          <p:nvPr>
            <p:ph type="ftr" sz="quarter" idx="11"/>
          </p:nvPr>
        </p:nvSpPr>
        <p:spPr/>
        <p:txBody>
          <a:bodyPr/>
          <a:lstStyle/>
          <a:p>
            <a:pPr>
              <a:defRPr/>
            </a:pPr>
            <a:r>
              <a:rPr lang="en-US">
                <a:solidFill>
                  <a:srgbClr val="1C1C1C">
                    <a:lumMod val="50000"/>
                    <a:lumOff val="50000"/>
                  </a:srgbClr>
                </a:solidFill>
              </a:rPr>
              <a:t>K.U.Leuven – UZ Leuven Medical Imaging Research Center</a:t>
            </a:r>
          </a:p>
        </p:txBody>
      </p:sp>
    </p:spTree>
    <p:extLst>
      <p:ext uri="{BB962C8B-B14F-4D97-AF65-F5344CB8AC3E}">
        <p14:creationId xmlns:p14="http://schemas.microsoft.com/office/powerpoint/2010/main" val="1995231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Ultrasound Imaging Methods</a:t>
            </a:r>
          </a:p>
        </p:txBody>
      </p:sp>
      <p:sp>
        <p:nvSpPr>
          <p:cNvPr id="4" name="TextBox 3"/>
          <p:cNvSpPr txBox="1"/>
          <p:nvPr/>
        </p:nvSpPr>
        <p:spPr>
          <a:xfrm>
            <a:off x="2363248" y="1421516"/>
            <a:ext cx="7465505" cy="4401205"/>
          </a:xfrm>
          <a:prstGeom prst="rect">
            <a:avLst/>
          </a:prstGeom>
          <a:noFill/>
        </p:spPr>
        <p:txBody>
          <a:bodyPr wrap="none" rtlCol="0">
            <a:spAutoFit/>
          </a:bodyPr>
          <a:lstStyle/>
          <a:p>
            <a:pPr marL="342900" indent="-342900" eaLnBrk="1" hangingPunct="1">
              <a:buFont typeface="Arial" panose="020B0604020202020204" pitchFamily="34" charset="0"/>
              <a:buChar char="•"/>
              <a:defRPr/>
            </a:pPr>
            <a:r>
              <a:rPr lang="en-US" sz="2800" b="1" dirty="0">
                <a:solidFill>
                  <a:srgbClr val="FF0000"/>
                </a:solidFill>
                <a:ea typeface="ＭＳ Ｐゴシック" charset="0"/>
              </a:rPr>
              <a:t>Imaging Modes</a:t>
            </a:r>
          </a:p>
          <a:p>
            <a:pPr eaLnBrk="1" hangingPunct="1">
              <a:defRPr/>
            </a:pPr>
            <a:r>
              <a:rPr lang="en-US" sz="2800" b="1" dirty="0">
                <a:solidFill>
                  <a:srgbClr val="FF0000"/>
                </a:solidFill>
                <a:ea typeface="ＭＳ Ｐゴシック" charset="0"/>
              </a:rPr>
              <a:t>	</a:t>
            </a:r>
            <a:r>
              <a:rPr lang="en-US" sz="2800" dirty="0">
                <a:solidFill>
                  <a:srgbClr val="FF0000"/>
                </a:solidFill>
                <a:ea typeface="ＭＳ Ｐゴシック" charset="0"/>
              </a:rPr>
              <a:t>A-, M-, B, C-Mode Scan</a:t>
            </a:r>
          </a:p>
          <a:p>
            <a:pPr eaLnBrk="1" hangingPunct="1">
              <a:defRPr/>
            </a:pPr>
            <a:r>
              <a:rPr lang="en-US" sz="2800" dirty="0">
                <a:solidFill>
                  <a:srgbClr val="FF0000"/>
                </a:solidFill>
                <a:ea typeface="ＭＳ Ｐゴシック" charset="0"/>
              </a:rPr>
              <a:t>	</a:t>
            </a:r>
            <a:r>
              <a:rPr lang="fr-BE" sz="2800" dirty="0">
                <a:solidFill>
                  <a:srgbClr val="FF0000"/>
                </a:solidFill>
              </a:rPr>
              <a:t>Huygens' </a:t>
            </a:r>
            <a:r>
              <a:rPr lang="en-US" sz="2800" dirty="0">
                <a:solidFill>
                  <a:srgbClr val="FF0000"/>
                </a:solidFill>
              </a:rPr>
              <a:t>Principle</a:t>
            </a:r>
            <a:endParaRPr lang="en-US" sz="2800" dirty="0">
              <a:solidFill>
                <a:srgbClr val="FF0000"/>
              </a:solidFill>
              <a:ea typeface="ＭＳ Ｐゴシック" charset="0"/>
            </a:endParaRPr>
          </a:p>
          <a:p>
            <a:pPr eaLnBrk="1" hangingPunct="1">
              <a:defRPr/>
            </a:pPr>
            <a:r>
              <a:rPr lang="en-US" sz="2800" dirty="0">
                <a:solidFill>
                  <a:srgbClr val="FF0000"/>
                </a:solidFill>
                <a:ea typeface="ＭＳ Ｐゴシック" charset="0"/>
              </a:rPr>
              <a:t>	Array-based Scanning &amp; Beam Forming</a:t>
            </a:r>
          </a:p>
          <a:p>
            <a:pPr marL="342900" indent="-342900" eaLnBrk="1" hangingPunct="1">
              <a:buFont typeface="Arial" panose="020B0604020202020204" pitchFamily="34" charset="0"/>
              <a:buChar char="•"/>
              <a:defRPr/>
            </a:pPr>
            <a:r>
              <a:rPr lang="en-US" sz="2800" b="1" dirty="0">
                <a:ea typeface="ＭＳ Ｐゴシック" charset="0"/>
              </a:rPr>
              <a:t>Doppler Imaging</a:t>
            </a:r>
          </a:p>
          <a:p>
            <a:pPr eaLnBrk="1" hangingPunct="1">
              <a:defRPr/>
            </a:pPr>
            <a:r>
              <a:rPr lang="en-US" sz="2800" b="1" dirty="0">
                <a:ea typeface="ＭＳ Ｐゴシック" charset="0"/>
              </a:rPr>
              <a:t>	</a:t>
            </a:r>
            <a:r>
              <a:rPr lang="en-US" sz="2800" dirty="0">
                <a:ea typeface="ＭＳ Ｐゴシック" charset="0"/>
              </a:rPr>
              <a:t>Doppler Frequency</a:t>
            </a:r>
          </a:p>
          <a:p>
            <a:pPr eaLnBrk="1" hangingPunct="1">
              <a:defRPr/>
            </a:pPr>
            <a:r>
              <a:rPr lang="en-US" sz="2800" dirty="0">
                <a:ea typeface="ＭＳ Ｐゴシック" charset="0"/>
              </a:rPr>
              <a:t>	Continuous Wave &amp; Pulsed Mode</a:t>
            </a:r>
          </a:p>
          <a:p>
            <a:pPr eaLnBrk="1" hangingPunct="1">
              <a:defRPr/>
            </a:pPr>
            <a:r>
              <a:rPr lang="en-US" sz="2800" dirty="0">
                <a:ea typeface="ＭＳ Ｐゴシック" charset="0"/>
              </a:rPr>
              <a:t>	Echo Correlation &amp; Color Doppler</a:t>
            </a:r>
          </a:p>
          <a:p>
            <a:pPr marL="342900" indent="-342900" eaLnBrk="1" hangingPunct="1">
              <a:buFont typeface="Arial" panose="020B0604020202020204" pitchFamily="34" charset="0"/>
              <a:buChar char="•"/>
              <a:defRPr/>
            </a:pPr>
            <a:r>
              <a:rPr lang="en-US" sz="2800" b="1" dirty="0">
                <a:ea typeface="ＭＳ Ｐゴシック" charset="0"/>
              </a:rPr>
              <a:t>Image Artifacts</a:t>
            </a:r>
          </a:p>
          <a:p>
            <a:pPr marL="342900" indent="-342900" eaLnBrk="1" hangingPunct="1">
              <a:buFont typeface="Arial" panose="020B0604020202020204" pitchFamily="34" charset="0"/>
              <a:buChar char="•"/>
              <a:defRPr/>
            </a:pPr>
            <a:r>
              <a:rPr lang="en-US" sz="2800" b="1" dirty="0">
                <a:ea typeface="ＭＳ Ｐゴシック" charset="0"/>
              </a:rPr>
              <a:t>New Things</a:t>
            </a:r>
          </a:p>
        </p:txBody>
      </p:sp>
    </p:spTree>
    <p:extLst>
      <p:ext uri="{BB962C8B-B14F-4D97-AF65-F5344CB8AC3E}">
        <p14:creationId xmlns:p14="http://schemas.microsoft.com/office/powerpoint/2010/main" val="859477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1"/>
          <p:cNvSpPr>
            <a:spLocks noGrp="1"/>
          </p:cNvSpPr>
          <p:nvPr>
            <p:ph idx="1"/>
          </p:nvPr>
        </p:nvSpPr>
        <p:spPr>
          <a:xfrm>
            <a:off x="330200" y="209705"/>
            <a:ext cx="8229600" cy="5857875"/>
          </a:xfrm>
        </p:spPr>
        <p:txBody>
          <a:bodyPr/>
          <a:lstStyle/>
          <a:p>
            <a:pPr lvl="1"/>
            <a:r>
              <a:rPr lang="nl-BE" dirty="0">
                <a:solidFill>
                  <a:schemeClr val="tx1"/>
                </a:solidFill>
              </a:rPr>
              <a:t>Pulsed Wave (PW) Doppler</a:t>
            </a:r>
          </a:p>
          <a:p>
            <a:pPr lvl="2">
              <a:lnSpc>
                <a:spcPct val="150000"/>
              </a:lnSpc>
            </a:pPr>
            <a:r>
              <a:rPr lang="en-US" dirty="0"/>
              <a:t>does not make use of the Doppler principle!</a:t>
            </a:r>
          </a:p>
          <a:p>
            <a:pPr lvl="2">
              <a:lnSpc>
                <a:spcPct val="150000"/>
              </a:lnSpc>
            </a:pPr>
            <a:r>
              <a:rPr lang="en-US" dirty="0"/>
              <a:t>Only 1 sample taken from the backscattered signal at a well-defined time delay after transmission (range gate)</a:t>
            </a:r>
          </a:p>
          <a:p>
            <a:pPr lvl="2">
              <a:lnSpc>
                <a:spcPct val="150000"/>
              </a:lnSpc>
            </a:pPr>
            <a:endParaRPr lang="nl-BE" dirty="0">
              <a:solidFill>
                <a:schemeClr val="tx1"/>
              </a:solidFill>
            </a:endParaRPr>
          </a:p>
        </p:txBody>
      </p:sp>
      <p:sp>
        <p:nvSpPr>
          <p:cNvPr id="4" name="Footer Placeholder 3"/>
          <p:cNvSpPr>
            <a:spLocks noGrp="1"/>
          </p:cNvSpPr>
          <p:nvPr>
            <p:ph type="ftr" sz="quarter" idx="11"/>
          </p:nvPr>
        </p:nvSpPr>
        <p:spPr/>
        <p:txBody>
          <a:bodyPr/>
          <a:lstStyle/>
          <a:p>
            <a:pPr>
              <a:defRPr/>
            </a:pPr>
            <a:r>
              <a:rPr lang="en-US"/>
              <a:t>K.U.Leuven – UZ Leuven Medical Imaging Research Center</a:t>
            </a:r>
          </a:p>
        </p:txBody>
      </p:sp>
      <p:grpSp>
        <p:nvGrpSpPr>
          <p:cNvPr id="51206" name="Group 13"/>
          <p:cNvGrpSpPr>
            <a:grpSpLocks/>
          </p:cNvGrpSpPr>
          <p:nvPr/>
        </p:nvGrpSpPr>
        <p:grpSpPr bwMode="auto">
          <a:xfrm>
            <a:off x="87314" y="1995642"/>
            <a:ext cx="4357687" cy="3260725"/>
            <a:chOff x="214282" y="2143116"/>
            <a:chExt cx="4357718" cy="3261320"/>
          </a:xfrm>
        </p:grpSpPr>
        <p:pic>
          <p:nvPicPr>
            <p:cNvPr id="51213" name="Picture 2"/>
            <p:cNvPicPr>
              <a:picLocks noChangeAspect="1" noChangeArrowheads="1"/>
            </p:cNvPicPr>
            <p:nvPr/>
          </p:nvPicPr>
          <p:blipFill>
            <a:blip r:embed="rId3" cstate="print"/>
            <a:srcRect/>
            <a:stretch>
              <a:fillRect/>
            </a:stretch>
          </p:blipFill>
          <p:spPr bwMode="auto">
            <a:xfrm>
              <a:off x="214282" y="2143116"/>
              <a:ext cx="4357718" cy="3261320"/>
            </a:xfrm>
            <a:prstGeom prst="rect">
              <a:avLst/>
            </a:prstGeom>
            <a:noFill/>
            <a:ln w="9525">
              <a:noFill/>
              <a:miter lim="800000"/>
              <a:headEnd/>
              <a:tailEnd/>
            </a:ln>
          </p:spPr>
        </p:pic>
        <p:sp>
          <p:nvSpPr>
            <p:cNvPr id="51214" name="Text Box 2"/>
            <p:cNvSpPr txBox="1">
              <a:spLocks noChangeArrowheads="1"/>
            </p:cNvSpPr>
            <p:nvPr/>
          </p:nvSpPr>
          <p:spPr bwMode="auto">
            <a:xfrm rot="-2540571">
              <a:off x="2564599" y="4115255"/>
              <a:ext cx="1944763" cy="307777"/>
            </a:xfrm>
            <a:prstGeom prst="rect">
              <a:avLst/>
            </a:prstGeom>
            <a:noFill/>
            <a:ln w="9525">
              <a:noFill/>
              <a:miter lim="800000"/>
              <a:headEnd/>
              <a:tailEnd/>
            </a:ln>
          </p:spPr>
          <p:txBody>
            <a:bodyPr wrap="none">
              <a:spAutoFit/>
            </a:bodyPr>
            <a:lstStyle/>
            <a:p>
              <a:pPr algn="ctr"/>
              <a:r>
                <a:rPr lang="en-US" sz="1400">
                  <a:solidFill>
                    <a:schemeClr val="bg2"/>
                  </a:solidFill>
                  <a:latin typeface="Verdana" pitchFamily="34" charset="0"/>
                </a:rPr>
                <a:t>M-mode acquisition</a:t>
              </a:r>
            </a:p>
          </p:txBody>
        </p:sp>
      </p:grpSp>
      <p:grpSp>
        <p:nvGrpSpPr>
          <p:cNvPr id="51207" name="Group 7"/>
          <p:cNvGrpSpPr>
            <a:grpSpLocks/>
          </p:cNvGrpSpPr>
          <p:nvPr/>
        </p:nvGrpSpPr>
        <p:grpSpPr bwMode="auto">
          <a:xfrm>
            <a:off x="4608513" y="2113116"/>
            <a:ext cx="4265612" cy="3143250"/>
            <a:chOff x="3643313" y="2500313"/>
            <a:chExt cx="5359400" cy="3949700"/>
          </a:xfrm>
        </p:grpSpPr>
        <p:pic>
          <p:nvPicPr>
            <p:cNvPr id="9" name="Picture 2"/>
            <p:cNvPicPr>
              <a:picLocks noChangeAspect="1" noChangeArrowheads="1"/>
            </p:cNvPicPr>
            <p:nvPr/>
          </p:nvPicPr>
          <p:blipFill>
            <a:blip r:embed="rId4" cstate="print"/>
            <a:srcRect/>
            <a:stretch>
              <a:fillRect/>
            </a:stretch>
          </p:blipFill>
          <p:spPr bwMode="auto">
            <a:xfrm>
              <a:off x="3643313" y="2500313"/>
              <a:ext cx="5359400" cy="3949700"/>
            </a:xfrm>
            <a:prstGeom prst="rect">
              <a:avLst/>
            </a:prstGeom>
            <a:noFill/>
            <a:ln w="9525">
              <a:noFill/>
              <a:miter lim="800000"/>
              <a:headEnd/>
              <a:tailEnd/>
            </a:ln>
            <a:effectLst>
              <a:prstShdw prst="shdw17" dist="17961" dir="2700000">
                <a:schemeClr val="accent1">
                  <a:gamma/>
                  <a:shade val="60000"/>
                  <a:invGamma/>
                </a:schemeClr>
              </a:prstShdw>
            </a:effectLst>
          </p:spPr>
        </p:pic>
        <p:grpSp>
          <p:nvGrpSpPr>
            <p:cNvPr id="51209" name="Group 10"/>
            <p:cNvGrpSpPr>
              <a:grpSpLocks/>
            </p:cNvGrpSpPr>
            <p:nvPr/>
          </p:nvGrpSpPr>
          <p:grpSpPr bwMode="auto">
            <a:xfrm>
              <a:off x="4572000" y="3000375"/>
              <a:ext cx="2882900" cy="258763"/>
              <a:chOff x="4572000" y="3000372"/>
              <a:chExt cx="2882900" cy="258762"/>
            </a:xfrm>
          </p:grpSpPr>
          <p:sp>
            <p:nvSpPr>
              <p:cNvPr id="51210" name="Freeform 206"/>
              <p:cNvSpPr>
                <a:spLocks/>
              </p:cNvSpPr>
              <p:nvPr/>
            </p:nvSpPr>
            <p:spPr bwMode="auto">
              <a:xfrm>
                <a:off x="5754688" y="3000372"/>
                <a:ext cx="304800" cy="258762"/>
              </a:xfrm>
              <a:custGeom>
                <a:avLst/>
                <a:gdLst>
                  <a:gd name="T0" fmla="*/ 2147483647 w 300"/>
                  <a:gd name="T1" fmla="*/ 2147483647 h 163"/>
                  <a:gd name="T2" fmla="*/ 2147483647 w 300"/>
                  <a:gd name="T3" fmla="*/ 2147483647 h 163"/>
                  <a:gd name="T4" fmla="*/ 2147483647 w 300"/>
                  <a:gd name="T5" fmla="*/ 2147483647 h 163"/>
                  <a:gd name="T6" fmla="*/ 2147483647 w 300"/>
                  <a:gd name="T7" fmla="*/ 2147483647 h 163"/>
                  <a:gd name="T8" fmla="*/ 2147483647 w 300"/>
                  <a:gd name="T9" fmla="*/ 2147483647 h 163"/>
                  <a:gd name="T10" fmla="*/ 2147483647 w 300"/>
                  <a:gd name="T11" fmla="*/ 2147483647 h 163"/>
                  <a:gd name="T12" fmla="*/ 2147483647 w 300"/>
                  <a:gd name="T13" fmla="*/ 2147483647 h 163"/>
                  <a:gd name="T14" fmla="*/ 2147483647 w 300"/>
                  <a:gd name="T15" fmla="*/ 2147483647 h 163"/>
                  <a:gd name="T16" fmla="*/ 2147483647 w 300"/>
                  <a:gd name="T17" fmla="*/ 2147483647 h 163"/>
                  <a:gd name="T18" fmla="*/ 2147483647 w 300"/>
                  <a:gd name="T19" fmla="*/ 2147483647 h 163"/>
                  <a:gd name="T20" fmla="*/ 2147483647 w 300"/>
                  <a:gd name="T21" fmla="*/ 2147483647 h 163"/>
                  <a:gd name="T22" fmla="*/ 2147483647 w 300"/>
                  <a:gd name="T23" fmla="*/ 2147483647 h 163"/>
                  <a:gd name="T24" fmla="*/ 2147483647 w 300"/>
                  <a:gd name="T25" fmla="*/ 2147483647 h 1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00"/>
                  <a:gd name="T40" fmla="*/ 0 h 163"/>
                  <a:gd name="T41" fmla="*/ 300 w 300"/>
                  <a:gd name="T42" fmla="*/ 163 h 1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00" h="163">
                    <a:moveTo>
                      <a:pt x="6" y="91"/>
                    </a:moveTo>
                    <a:cubicBezTo>
                      <a:pt x="10" y="53"/>
                      <a:pt x="0" y="19"/>
                      <a:pt x="36" y="7"/>
                    </a:cubicBezTo>
                    <a:cubicBezTo>
                      <a:pt x="56" y="14"/>
                      <a:pt x="57" y="10"/>
                      <a:pt x="66" y="31"/>
                    </a:cubicBezTo>
                    <a:cubicBezTo>
                      <a:pt x="71" y="43"/>
                      <a:pt x="78" y="67"/>
                      <a:pt x="78" y="67"/>
                    </a:cubicBezTo>
                    <a:cubicBezTo>
                      <a:pt x="82" y="106"/>
                      <a:pt x="81" y="132"/>
                      <a:pt x="102" y="163"/>
                    </a:cubicBezTo>
                    <a:cubicBezTo>
                      <a:pt x="130" y="144"/>
                      <a:pt x="133" y="130"/>
                      <a:pt x="144" y="97"/>
                    </a:cubicBezTo>
                    <a:cubicBezTo>
                      <a:pt x="146" y="91"/>
                      <a:pt x="150" y="79"/>
                      <a:pt x="150" y="79"/>
                    </a:cubicBezTo>
                    <a:cubicBezTo>
                      <a:pt x="155" y="33"/>
                      <a:pt x="145" y="0"/>
                      <a:pt x="198" y="13"/>
                    </a:cubicBezTo>
                    <a:cubicBezTo>
                      <a:pt x="204" y="31"/>
                      <a:pt x="210" y="49"/>
                      <a:pt x="216" y="67"/>
                    </a:cubicBezTo>
                    <a:cubicBezTo>
                      <a:pt x="218" y="73"/>
                      <a:pt x="222" y="85"/>
                      <a:pt x="222" y="85"/>
                    </a:cubicBezTo>
                    <a:cubicBezTo>
                      <a:pt x="227" y="122"/>
                      <a:pt x="223" y="137"/>
                      <a:pt x="252" y="157"/>
                    </a:cubicBezTo>
                    <a:cubicBezTo>
                      <a:pt x="281" y="138"/>
                      <a:pt x="268" y="152"/>
                      <a:pt x="282" y="109"/>
                    </a:cubicBezTo>
                    <a:cubicBezTo>
                      <a:pt x="286" y="96"/>
                      <a:pt x="300" y="73"/>
                      <a:pt x="300" y="73"/>
                    </a:cubicBezTo>
                  </a:path>
                </a:pathLst>
              </a:custGeom>
              <a:noFill/>
              <a:ln w="19050">
                <a:solidFill>
                  <a:schemeClr val="bg2"/>
                </a:solidFill>
                <a:round/>
                <a:headEnd type="none" w="sm" len="sm"/>
                <a:tailEnd type="none" w="sm" len="sm"/>
              </a:ln>
            </p:spPr>
            <p:txBody>
              <a:bodyPr wrap="none" anchor="ctr"/>
              <a:lstStyle/>
              <a:p>
                <a:endParaRPr lang="en-US"/>
              </a:p>
            </p:txBody>
          </p:sp>
          <p:sp>
            <p:nvSpPr>
              <p:cNvPr id="51211" name="Line 207"/>
              <p:cNvSpPr>
                <a:spLocks noChangeShapeType="1"/>
              </p:cNvSpPr>
              <p:nvPr/>
            </p:nvSpPr>
            <p:spPr bwMode="auto">
              <a:xfrm>
                <a:off x="6178550" y="3119434"/>
                <a:ext cx="1276350" cy="0"/>
              </a:xfrm>
              <a:prstGeom prst="line">
                <a:avLst/>
              </a:prstGeom>
              <a:noFill/>
              <a:ln w="28575">
                <a:solidFill>
                  <a:schemeClr val="bg2"/>
                </a:solidFill>
                <a:prstDash val="dash"/>
                <a:round/>
                <a:headEnd type="none" w="sm" len="sm"/>
                <a:tailEnd type="triangle" w="lg" len="lg"/>
              </a:ln>
            </p:spPr>
            <p:txBody>
              <a:bodyPr/>
              <a:lstStyle/>
              <a:p>
                <a:endParaRPr lang="en-US"/>
              </a:p>
            </p:txBody>
          </p:sp>
          <p:sp>
            <p:nvSpPr>
              <p:cNvPr id="51212" name="Line 214"/>
              <p:cNvSpPr>
                <a:spLocks noChangeShapeType="1"/>
              </p:cNvSpPr>
              <p:nvPr/>
            </p:nvSpPr>
            <p:spPr bwMode="auto">
              <a:xfrm>
                <a:off x="4572000" y="3119434"/>
                <a:ext cx="1095375" cy="0"/>
              </a:xfrm>
              <a:prstGeom prst="line">
                <a:avLst/>
              </a:prstGeom>
              <a:noFill/>
              <a:ln w="28575">
                <a:solidFill>
                  <a:schemeClr val="bg2"/>
                </a:solidFill>
                <a:prstDash val="dash"/>
                <a:round/>
                <a:headEnd type="none" w="sm" len="sm"/>
                <a:tailEnd type="triangle" w="lg" len="lg"/>
              </a:ln>
            </p:spPr>
            <p:txBody>
              <a:bodyPr/>
              <a:lstStyle/>
              <a:p>
                <a:endParaRPr lang="en-US"/>
              </a:p>
            </p:txBody>
          </p:sp>
        </p:grpSp>
      </p:grpSp>
    </p:spTree>
    <p:extLst>
      <p:ext uri="{BB962C8B-B14F-4D97-AF65-F5344CB8AC3E}">
        <p14:creationId xmlns:p14="http://schemas.microsoft.com/office/powerpoint/2010/main" val="35049467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Pulsed Wave (PW) Doppler</a:t>
            </a:r>
          </a:p>
        </p:txBody>
      </p:sp>
      <p:pic>
        <p:nvPicPr>
          <p:cNvPr id="4" name="WME_PWDoppler_posvel2">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874816" y="1107768"/>
            <a:ext cx="6790795" cy="5337542"/>
          </a:xfrm>
        </p:spPr>
      </p:pic>
    </p:spTree>
    <p:extLst>
      <p:ext uri="{BB962C8B-B14F-4D97-AF65-F5344CB8AC3E}">
        <p14:creationId xmlns:p14="http://schemas.microsoft.com/office/powerpoint/2010/main" val="191385741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Correlation Method</a:t>
            </a:r>
          </a:p>
        </p:txBody>
      </p:sp>
      <p:pic>
        <p:nvPicPr>
          <p:cNvPr id="4" name="Picture 3"/>
          <p:cNvPicPr>
            <a:picLocks noChangeAspect="1"/>
          </p:cNvPicPr>
          <p:nvPr/>
        </p:nvPicPr>
        <p:blipFill>
          <a:blip r:embed="rId3"/>
          <a:stretch>
            <a:fillRect/>
          </a:stretch>
        </p:blipFill>
        <p:spPr>
          <a:xfrm>
            <a:off x="1200611" y="990600"/>
            <a:ext cx="6467475" cy="5743575"/>
          </a:xfrm>
          <a:prstGeom prst="rect">
            <a:avLst/>
          </a:prstGeom>
        </p:spPr>
      </p:pic>
    </p:spTree>
    <p:extLst>
      <p:ext uri="{BB962C8B-B14F-4D97-AF65-F5344CB8AC3E}">
        <p14:creationId xmlns:p14="http://schemas.microsoft.com/office/powerpoint/2010/main" val="35402284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a:xfrm>
            <a:off x="253532" y="918351"/>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400" b="1" dirty="0">
                <a:solidFill>
                  <a:schemeClr val="bg2"/>
                </a:solidFill>
                <a:latin typeface="Garamond" pitchFamily="18" charset="0"/>
              </a:rPr>
              <a:t>US Doppler - Display</a:t>
            </a:r>
          </a:p>
          <a:p>
            <a:pPr lvl="1" eaLnBrk="1" hangingPunct="1">
              <a:lnSpc>
                <a:spcPct val="90000"/>
              </a:lnSpc>
            </a:pPr>
            <a:r>
              <a:rPr lang="en-US" sz="2000" dirty="0">
                <a:solidFill>
                  <a:schemeClr val="bg2"/>
                </a:solidFill>
                <a:latin typeface="Garamond" pitchFamily="18" charset="0"/>
              </a:rPr>
              <a:t>Doppler information is often combined with real-time B-mode</a:t>
            </a:r>
          </a:p>
          <a:p>
            <a:pPr lvl="1" eaLnBrk="1" hangingPunct="1">
              <a:lnSpc>
                <a:spcPct val="90000"/>
              </a:lnSpc>
            </a:pPr>
            <a:r>
              <a:rPr lang="en-US" sz="2000" dirty="0">
                <a:solidFill>
                  <a:schemeClr val="bg2"/>
                </a:solidFill>
                <a:latin typeface="Garamond" pitchFamily="18" charset="0"/>
              </a:rPr>
              <a:t>2D representation of the speed of the blood flow on a grey-scale image</a:t>
            </a:r>
          </a:p>
          <a:p>
            <a:pPr lvl="1" eaLnBrk="1" hangingPunct="1">
              <a:lnSpc>
                <a:spcPct val="90000"/>
              </a:lnSpc>
            </a:pPr>
            <a:endParaRPr lang="en-US" sz="2000" dirty="0">
              <a:solidFill>
                <a:schemeClr val="bg2"/>
              </a:solidFill>
              <a:latin typeface="Garamond" pitchFamily="18" charset="0"/>
            </a:endParaRPr>
          </a:p>
          <a:p>
            <a:pPr lvl="1" eaLnBrk="1" hangingPunct="1">
              <a:lnSpc>
                <a:spcPct val="90000"/>
              </a:lnSpc>
            </a:pPr>
            <a:endParaRPr lang="en-US" sz="2000" dirty="0">
              <a:solidFill>
                <a:schemeClr val="bg2"/>
              </a:solidFill>
              <a:latin typeface="Garamond" pitchFamily="18" charset="0"/>
            </a:endParaRPr>
          </a:p>
          <a:p>
            <a:pPr lvl="1" eaLnBrk="1" hangingPunct="1">
              <a:lnSpc>
                <a:spcPct val="90000"/>
              </a:lnSpc>
            </a:pPr>
            <a:endParaRPr lang="en-US" sz="2000" dirty="0">
              <a:solidFill>
                <a:schemeClr val="bg2"/>
              </a:solidFill>
              <a:latin typeface="Garamond" pitchFamily="18" charset="0"/>
            </a:endParaRPr>
          </a:p>
          <a:p>
            <a:pPr lvl="1" eaLnBrk="1" hangingPunct="1">
              <a:lnSpc>
                <a:spcPct val="90000"/>
              </a:lnSpc>
            </a:pPr>
            <a:endParaRPr lang="en-US" sz="2000" dirty="0">
              <a:solidFill>
                <a:schemeClr val="bg2"/>
              </a:solidFill>
              <a:latin typeface="Garamond" pitchFamily="18" charset="0"/>
            </a:endParaRPr>
          </a:p>
          <a:p>
            <a:pPr lvl="1" eaLnBrk="1" hangingPunct="1">
              <a:lnSpc>
                <a:spcPct val="90000"/>
              </a:lnSpc>
            </a:pPr>
            <a:endParaRPr lang="en-US" sz="2000" dirty="0">
              <a:solidFill>
                <a:schemeClr val="bg2"/>
              </a:solidFill>
              <a:latin typeface="Garamond" pitchFamily="18" charset="0"/>
            </a:endParaRPr>
          </a:p>
          <a:p>
            <a:pPr lvl="1" eaLnBrk="1" hangingPunct="1">
              <a:lnSpc>
                <a:spcPct val="90000"/>
              </a:lnSpc>
            </a:pPr>
            <a:r>
              <a:rPr lang="en-US" sz="2000" dirty="0">
                <a:solidFill>
                  <a:schemeClr val="bg2"/>
                </a:solidFill>
                <a:latin typeface="Garamond" pitchFamily="18" charset="0"/>
              </a:rPr>
              <a:t>Spectral Doppler: </a:t>
            </a:r>
            <a:r>
              <a:rPr lang="en-GB" altLang="en-US" sz="2000" dirty="0">
                <a:solidFill>
                  <a:schemeClr val="bg2"/>
                </a:solidFill>
                <a:latin typeface="Garamond" panose="02020404030301010803" pitchFamily="18" charset="0"/>
              </a:rPr>
              <a:t>spectral display the brightness is related to the amplitude of the Doppler signal component at that particular frequency</a:t>
            </a:r>
          </a:p>
          <a:p>
            <a:pPr lvl="1" eaLnBrk="1" hangingPunct="1">
              <a:lnSpc>
                <a:spcPct val="90000"/>
              </a:lnSpc>
            </a:pPr>
            <a:endParaRPr lang="en-US" sz="2000" dirty="0">
              <a:solidFill>
                <a:schemeClr val="bg2"/>
              </a:solidFill>
              <a:latin typeface="Garamond" pitchFamily="18" charset="0"/>
            </a:endParaRPr>
          </a:p>
          <a:p>
            <a:pPr lvl="1" eaLnBrk="1" hangingPunct="1">
              <a:lnSpc>
                <a:spcPct val="90000"/>
              </a:lnSpc>
            </a:pPr>
            <a:endParaRPr lang="en-US" sz="2000" dirty="0">
              <a:solidFill>
                <a:schemeClr val="bg2"/>
              </a:solidFill>
              <a:latin typeface="Garamond" pitchFamily="18" charset="0"/>
            </a:endParaRPr>
          </a:p>
          <a:p>
            <a:pPr lvl="1" eaLnBrk="1" hangingPunct="1">
              <a:lnSpc>
                <a:spcPct val="90000"/>
              </a:lnSpc>
            </a:pPr>
            <a:endParaRPr lang="en-US" sz="2400" dirty="0">
              <a:solidFill>
                <a:schemeClr val="bg2"/>
              </a:solidFill>
              <a:latin typeface="Garamond" pitchFamily="18" charset="0"/>
            </a:endParaRPr>
          </a:p>
          <a:p>
            <a:pPr eaLnBrk="1" hangingPunct="1">
              <a:lnSpc>
                <a:spcPct val="90000"/>
              </a:lnSpc>
            </a:pPr>
            <a:endParaRPr lang="en-US" sz="2800" dirty="0">
              <a:solidFill>
                <a:schemeClr val="bg2"/>
              </a:solidFill>
              <a:latin typeface="Garamond" pitchFamily="18" charset="0"/>
            </a:endParaRPr>
          </a:p>
        </p:txBody>
      </p:sp>
      <p:sp>
        <p:nvSpPr>
          <p:cNvPr id="126985" name="Rectangle 9"/>
          <p:cNvSpPr>
            <a:spLocks noChangeArrowheads="1"/>
          </p:cNvSpPr>
          <p:nvPr/>
        </p:nvSpPr>
        <p:spPr bwMode="auto">
          <a:xfrm>
            <a:off x="1524000" y="685800"/>
            <a:ext cx="9144000" cy="76200"/>
          </a:xfrm>
          <a:prstGeom prst="rect">
            <a:avLst/>
          </a:prstGeom>
          <a:gradFill rotWithShape="0">
            <a:gsLst>
              <a:gs pos="0">
                <a:srgbClr val="9999FF"/>
              </a:gs>
              <a:gs pos="100000">
                <a:srgbClr val="00006E"/>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chemeClr val="bg2"/>
              </a:solidFill>
            </a:endParaRPr>
          </a:p>
        </p:txBody>
      </p:sp>
      <p:sp>
        <p:nvSpPr>
          <p:cNvPr id="10" name="Text Box 8"/>
          <p:cNvSpPr txBox="1">
            <a:spLocks noChangeArrowheads="1"/>
          </p:cNvSpPr>
          <p:nvPr/>
        </p:nvSpPr>
        <p:spPr bwMode="auto">
          <a:xfrm>
            <a:off x="1919288" y="152401"/>
            <a:ext cx="78156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b="1" dirty="0">
                <a:solidFill>
                  <a:schemeClr val="bg2"/>
                </a:solidFill>
              </a:rPr>
              <a:t>Color Doppler</a:t>
            </a:r>
          </a:p>
        </p:txBody>
      </p:sp>
      <p:pic>
        <p:nvPicPr>
          <p:cNvPr id="11" name="Picture 8" descr="Image:ColourDopplerA.jpg">
            <a:hlinkClick r:id="rId3"/>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69489" y="2276277"/>
            <a:ext cx="3544478" cy="1436535"/>
          </a:xfrm>
          <a:prstGeom prst="rect">
            <a:avLst/>
          </a:prstGeom>
          <a:noFill/>
          <a:extLst>
            <a:ext uri="{909E8E84-426E-40DD-AFC4-6F175D3DCCD1}">
              <a14:hiddenFill xmlns:a14="http://schemas.microsoft.com/office/drawing/2010/main">
                <a:solidFill>
                  <a:srgbClr val="FFFFFF"/>
                </a:solidFill>
              </a14:hiddenFill>
            </a:ext>
          </a:extLst>
        </p:spPr>
      </p:pic>
      <p:sp>
        <p:nvSpPr>
          <p:cNvPr id="12" name="Text Box 10"/>
          <p:cNvSpPr txBox="1">
            <a:spLocks noChangeArrowheads="1"/>
          </p:cNvSpPr>
          <p:nvPr/>
        </p:nvSpPr>
        <p:spPr bwMode="auto">
          <a:xfrm>
            <a:off x="4570493" y="2347244"/>
            <a:ext cx="4153701"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GB" altLang="en-US" b="1" dirty="0">
                <a:solidFill>
                  <a:srgbClr val="FF0000"/>
                </a:solidFill>
              </a:rPr>
              <a:t>Red</a:t>
            </a:r>
            <a:r>
              <a:rPr lang="en-GB" altLang="en-US" dirty="0">
                <a:solidFill>
                  <a:schemeClr val="bg2"/>
                </a:solidFill>
              </a:rPr>
              <a:t> – towards transducer</a:t>
            </a:r>
          </a:p>
          <a:p>
            <a:pPr algn="l"/>
            <a:r>
              <a:rPr lang="en-GB" altLang="en-US" b="1" dirty="0">
                <a:solidFill>
                  <a:schemeClr val="accent1"/>
                </a:solidFill>
              </a:rPr>
              <a:t>Blue</a:t>
            </a:r>
            <a:r>
              <a:rPr lang="en-GB" altLang="en-US" dirty="0">
                <a:solidFill>
                  <a:schemeClr val="bg2"/>
                </a:solidFill>
              </a:rPr>
              <a:t> – away from transducer</a:t>
            </a:r>
          </a:p>
          <a:p>
            <a:pPr algn="l"/>
            <a:r>
              <a:rPr lang="en-GB" altLang="en-US" b="1" dirty="0">
                <a:solidFill>
                  <a:srgbClr val="006600"/>
                </a:solidFill>
              </a:rPr>
              <a:t>Green</a:t>
            </a:r>
            <a:r>
              <a:rPr lang="en-GB" altLang="en-US" dirty="0">
                <a:solidFill>
                  <a:schemeClr val="bg2"/>
                </a:solidFill>
              </a:rPr>
              <a:t> - Variance</a:t>
            </a:r>
          </a:p>
        </p:txBody>
      </p:sp>
      <p:pic>
        <p:nvPicPr>
          <p:cNvPr id="16386" name="Picture 2"/>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354216" y="4636423"/>
            <a:ext cx="5509839" cy="2075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14474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Spectral Doppler Imaging</a:t>
            </a:r>
          </a:p>
        </p:txBody>
      </p:sp>
      <p:pic>
        <p:nvPicPr>
          <p:cNvPr id="4" name="Picture 3"/>
          <p:cNvPicPr>
            <a:picLocks noChangeAspect="1"/>
          </p:cNvPicPr>
          <p:nvPr/>
        </p:nvPicPr>
        <p:blipFill>
          <a:blip r:embed="rId3"/>
          <a:stretch>
            <a:fillRect/>
          </a:stretch>
        </p:blipFill>
        <p:spPr>
          <a:xfrm>
            <a:off x="1096296" y="1114425"/>
            <a:ext cx="6400800" cy="5743575"/>
          </a:xfrm>
          <a:prstGeom prst="rect">
            <a:avLst/>
          </a:prstGeom>
        </p:spPr>
      </p:pic>
    </p:spTree>
    <p:extLst>
      <p:ext uri="{BB962C8B-B14F-4D97-AF65-F5344CB8AC3E}">
        <p14:creationId xmlns:p14="http://schemas.microsoft.com/office/powerpoint/2010/main" val="33588025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Ultrasound Imaging Methods</a:t>
            </a:r>
          </a:p>
        </p:txBody>
      </p:sp>
      <p:sp>
        <p:nvSpPr>
          <p:cNvPr id="4" name="TextBox 3"/>
          <p:cNvSpPr txBox="1"/>
          <p:nvPr/>
        </p:nvSpPr>
        <p:spPr>
          <a:xfrm>
            <a:off x="2363248" y="1421516"/>
            <a:ext cx="7465505" cy="4401205"/>
          </a:xfrm>
          <a:prstGeom prst="rect">
            <a:avLst/>
          </a:prstGeom>
          <a:noFill/>
        </p:spPr>
        <p:txBody>
          <a:bodyPr wrap="none" rtlCol="0">
            <a:spAutoFit/>
          </a:bodyPr>
          <a:lstStyle/>
          <a:p>
            <a:pPr marL="342900" indent="-342900" eaLnBrk="1" hangingPunct="1">
              <a:buFont typeface="Arial" panose="020B0604020202020204" pitchFamily="34" charset="0"/>
              <a:buChar char="•"/>
              <a:defRPr/>
            </a:pPr>
            <a:r>
              <a:rPr lang="en-US" sz="2800" b="1" dirty="0">
                <a:solidFill>
                  <a:srgbClr val="000000"/>
                </a:solidFill>
                <a:ea typeface="ＭＳ Ｐゴシック" charset="0"/>
              </a:rPr>
              <a:t>Imaging Modes</a:t>
            </a:r>
          </a:p>
          <a:p>
            <a:pPr eaLnBrk="1" hangingPunct="1">
              <a:defRPr/>
            </a:pPr>
            <a:r>
              <a:rPr lang="en-US" sz="2800" b="1" dirty="0">
                <a:solidFill>
                  <a:srgbClr val="000000"/>
                </a:solidFill>
                <a:ea typeface="ＭＳ Ｐゴシック" charset="0"/>
              </a:rPr>
              <a:t>	</a:t>
            </a:r>
            <a:r>
              <a:rPr lang="en-US" sz="2800" dirty="0">
                <a:solidFill>
                  <a:srgbClr val="000000"/>
                </a:solidFill>
                <a:ea typeface="ＭＳ Ｐゴシック" charset="0"/>
              </a:rPr>
              <a:t>A-, M-, B, C-Mode Scan</a:t>
            </a:r>
          </a:p>
          <a:p>
            <a:pPr eaLnBrk="1" hangingPunct="1">
              <a:defRPr/>
            </a:pPr>
            <a:r>
              <a:rPr lang="en-US" sz="2800" dirty="0">
                <a:solidFill>
                  <a:srgbClr val="000000"/>
                </a:solidFill>
                <a:ea typeface="ＭＳ Ｐゴシック" charset="0"/>
              </a:rPr>
              <a:t>	</a:t>
            </a:r>
            <a:r>
              <a:rPr lang="fr-BE" sz="2800" dirty="0">
                <a:solidFill>
                  <a:srgbClr val="000000"/>
                </a:solidFill>
              </a:rPr>
              <a:t>Huygens' </a:t>
            </a:r>
            <a:r>
              <a:rPr lang="en-US" sz="2800" dirty="0">
                <a:solidFill>
                  <a:srgbClr val="000000"/>
                </a:solidFill>
              </a:rPr>
              <a:t>Principle</a:t>
            </a:r>
            <a:endParaRPr lang="en-US" sz="2800" dirty="0">
              <a:solidFill>
                <a:srgbClr val="000000"/>
              </a:solidFill>
              <a:ea typeface="ＭＳ Ｐゴシック" charset="0"/>
            </a:endParaRPr>
          </a:p>
          <a:p>
            <a:pPr eaLnBrk="1" hangingPunct="1">
              <a:defRPr/>
            </a:pPr>
            <a:r>
              <a:rPr lang="en-US" sz="2800" dirty="0">
                <a:solidFill>
                  <a:srgbClr val="000000"/>
                </a:solidFill>
                <a:ea typeface="ＭＳ Ｐゴシック" charset="0"/>
              </a:rPr>
              <a:t>	Array-based Scanning &amp; Beam Forming</a:t>
            </a:r>
          </a:p>
          <a:p>
            <a:pPr marL="342900" indent="-342900" eaLnBrk="1" hangingPunct="1">
              <a:buFont typeface="Arial" panose="020B0604020202020204" pitchFamily="34" charset="0"/>
              <a:buChar char="•"/>
              <a:defRPr/>
            </a:pPr>
            <a:r>
              <a:rPr lang="en-US" sz="2800" b="1" dirty="0">
                <a:solidFill>
                  <a:srgbClr val="000000"/>
                </a:solidFill>
                <a:ea typeface="ＭＳ Ｐゴシック" charset="0"/>
              </a:rPr>
              <a:t>Doppler Imaging</a:t>
            </a:r>
          </a:p>
          <a:p>
            <a:pPr eaLnBrk="1" hangingPunct="1">
              <a:defRPr/>
            </a:pPr>
            <a:r>
              <a:rPr lang="en-US" sz="2800" b="1" dirty="0">
                <a:solidFill>
                  <a:srgbClr val="000000"/>
                </a:solidFill>
                <a:ea typeface="ＭＳ Ｐゴシック" charset="0"/>
              </a:rPr>
              <a:t>	</a:t>
            </a:r>
            <a:r>
              <a:rPr lang="en-US" sz="2800" dirty="0">
                <a:solidFill>
                  <a:srgbClr val="000000"/>
                </a:solidFill>
                <a:ea typeface="ＭＳ Ｐゴシック" charset="0"/>
              </a:rPr>
              <a:t>Doppler Frequency</a:t>
            </a:r>
          </a:p>
          <a:p>
            <a:pPr eaLnBrk="1" hangingPunct="1">
              <a:defRPr/>
            </a:pPr>
            <a:r>
              <a:rPr lang="en-US" sz="2800" dirty="0">
                <a:solidFill>
                  <a:srgbClr val="000000"/>
                </a:solidFill>
                <a:ea typeface="ＭＳ Ｐゴシック" charset="0"/>
              </a:rPr>
              <a:t>	Continuous Wave &amp; Pulsed Mode</a:t>
            </a:r>
          </a:p>
          <a:p>
            <a:pPr eaLnBrk="1" hangingPunct="1">
              <a:defRPr/>
            </a:pPr>
            <a:r>
              <a:rPr lang="en-US" sz="2800" dirty="0">
                <a:solidFill>
                  <a:srgbClr val="000000"/>
                </a:solidFill>
                <a:ea typeface="ＭＳ Ｐゴシック" charset="0"/>
              </a:rPr>
              <a:t>	Echo Correlation &amp; Color Doppler</a:t>
            </a:r>
          </a:p>
          <a:p>
            <a:pPr marL="342900" indent="-342900" eaLnBrk="1" hangingPunct="1">
              <a:buFont typeface="Arial" panose="020B0604020202020204" pitchFamily="34" charset="0"/>
              <a:buChar char="•"/>
              <a:defRPr/>
            </a:pPr>
            <a:r>
              <a:rPr lang="en-US" sz="2800" b="1" dirty="0">
                <a:solidFill>
                  <a:srgbClr val="FF0000"/>
                </a:solidFill>
                <a:ea typeface="ＭＳ Ｐゴシック" charset="0"/>
              </a:rPr>
              <a:t>Image Artifacts</a:t>
            </a:r>
          </a:p>
          <a:p>
            <a:pPr marL="342900" indent="-342900" eaLnBrk="1" hangingPunct="1">
              <a:buFont typeface="Arial" panose="020B0604020202020204" pitchFamily="34" charset="0"/>
              <a:buChar char="•"/>
              <a:defRPr/>
            </a:pPr>
            <a:r>
              <a:rPr lang="en-US" sz="2800" b="1" dirty="0">
                <a:ea typeface="ＭＳ Ｐゴシック" charset="0"/>
              </a:rPr>
              <a:t>New Things</a:t>
            </a:r>
          </a:p>
        </p:txBody>
      </p:sp>
    </p:spTree>
    <p:extLst>
      <p:ext uri="{BB962C8B-B14F-4D97-AF65-F5344CB8AC3E}">
        <p14:creationId xmlns:p14="http://schemas.microsoft.com/office/powerpoint/2010/main" val="1326674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Time Gain Compensation</a:t>
            </a:r>
          </a:p>
        </p:txBody>
      </p:sp>
      <p:pic>
        <p:nvPicPr>
          <p:cNvPr id="4" name="Picture 3"/>
          <p:cNvPicPr>
            <a:picLocks noChangeAspect="1"/>
          </p:cNvPicPr>
          <p:nvPr/>
        </p:nvPicPr>
        <p:blipFill>
          <a:blip r:embed="rId3"/>
          <a:stretch>
            <a:fillRect/>
          </a:stretch>
        </p:blipFill>
        <p:spPr>
          <a:xfrm>
            <a:off x="1174648" y="990600"/>
            <a:ext cx="6381750" cy="4104694"/>
          </a:xfrm>
          <a:prstGeom prst="rect">
            <a:avLst/>
          </a:prstGeom>
        </p:spPr>
      </p:pic>
      <p:pic>
        <p:nvPicPr>
          <p:cNvPr id="5" name="Picture 4"/>
          <p:cNvPicPr>
            <a:picLocks noChangeAspect="1"/>
          </p:cNvPicPr>
          <p:nvPr/>
        </p:nvPicPr>
        <p:blipFill>
          <a:blip r:embed="rId4"/>
          <a:stretch>
            <a:fillRect/>
          </a:stretch>
        </p:blipFill>
        <p:spPr>
          <a:xfrm>
            <a:off x="1022044" y="5089738"/>
            <a:ext cx="6534355" cy="1687513"/>
          </a:xfrm>
          <a:prstGeom prst="rect">
            <a:avLst/>
          </a:prstGeom>
        </p:spPr>
      </p:pic>
    </p:spTree>
    <p:extLst>
      <p:ext uri="{BB962C8B-B14F-4D97-AF65-F5344CB8AC3E}">
        <p14:creationId xmlns:p14="http://schemas.microsoft.com/office/powerpoint/2010/main" val="1470678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1"/>
          <p:cNvSpPr>
            <a:spLocks noGrp="1"/>
          </p:cNvSpPr>
          <p:nvPr>
            <p:ph idx="1"/>
          </p:nvPr>
        </p:nvSpPr>
        <p:spPr>
          <a:xfrm>
            <a:off x="1981200" y="357189"/>
            <a:ext cx="8229600" cy="5857875"/>
          </a:xfrm>
        </p:spPr>
        <p:txBody>
          <a:bodyPr/>
          <a:lstStyle/>
          <a:p>
            <a:r>
              <a:rPr lang="nl-BE"/>
              <a:t>Artifacts</a:t>
            </a:r>
          </a:p>
          <a:p>
            <a:pPr lvl="1">
              <a:lnSpc>
                <a:spcPct val="150000"/>
              </a:lnSpc>
            </a:pPr>
            <a:r>
              <a:rPr lang="en-US"/>
              <a:t>interference pattern contains</a:t>
            </a:r>
            <a:r>
              <a:rPr lang="en-US">
                <a:solidFill>
                  <a:srgbClr val="A60A0A"/>
                </a:solidFill>
              </a:rPr>
              <a:t> </a:t>
            </a:r>
            <a:r>
              <a:rPr lang="en-US"/>
              <a:t>side lobes</a:t>
            </a:r>
          </a:p>
          <a:p>
            <a:pPr lvl="1">
              <a:lnSpc>
                <a:spcPct val="150000"/>
              </a:lnSpc>
            </a:pPr>
            <a:endParaRPr lang="nl-BE"/>
          </a:p>
          <a:p>
            <a:pPr lvl="1">
              <a:lnSpc>
                <a:spcPct val="150000"/>
              </a:lnSpc>
            </a:pPr>
            <a:endParaRPr lang="nl-BE"/>
          </a:p>
          <a:p>
            <a:pPr lvl="1">
              <a:lnSpc>
                <a:spcPct val="150000"/>
              </a:lnSpc>
            </a:pPr>
            <a:endParaRPr lang="nl-BE"/>
          </a:p>
          <a:p>
            <a:pPr lvl="1">
              <a:lnSpc>
                <a:spcPct val="150000"/>
              </a:lnSpc>
            </a:pPr>
            <a:endParaRPr lang="nl-BE"/>
          </a:p>
          <a:p>
            <a:pPr lvl="1">
              <a:lnSpc>
                <a:spcPct val="150000"/>
              </a:lnSpc>
            </a:pPr>
            <a:endParaRPr lang="nl-BE"/>
          </a:p>
          <a:p>
            <a:pPr lvl="1">
              <a:lnSpc>
                <a:spcPct val="150000"/>
              </a:lnSpc>
            </a:pPr>
            <a:endParaRPr lang="nl-BE"/>
          </a:p>
          <a:p>
            <a:pPr lvl="1">
              <a:lnSpc>
                <a:spcPct val="150000"/>
              </a:lnSpc>
            </a:pPr>
            <a:r>
              <a:rPr lang="nl-BE"/>
              <a:t>reverberations</a:t>
            </a:r>
          </a:p>
        </p:txBody>
      </p:sp>
      <p:sp>
        <p:nvSpPr>
          <p:cNvPr id="3" name="Date Placeholder 2"/>
          <p:cNvSpPr>
            <a:spLocks noGrp="1"/>
          </p:cNvSpPr>
          <p:nvPr>
            <p:ph type="dt" sz="quarter" idx="10"/>
          </p:nvPr>
        </p:nvSpPr>
        <p:spPr/>
        <p:txBody>
          <a:bodyPr/>
          <a:lstStyle/>
          <a:p>
            <a:pPr>
              <a:defRPr/>
            </a:pPr>
            <a:fld id="{B4F0360D-E07D-41C6-A14A-C0716D591F39}" type="datetime1">
              <a:rPr lang="nl-BE" smtClean="0">
                <a:solidFill>
                  <a:srgbClr val="1C1C1C">
                    <a:lumMod val="50000"/>
                    <a:lumOff val="50000"/>
                  </a:srgbClr>
                </a:solidFill>
              </a:rPr>
              <a:pPr>
                <a:defRPr/>
              </a:pPr>
              <a:t>23/10/2025</a:t>
            </a:fld>
            <a:endParaRPr lang="nl-BE">
              <a:solidFill>
                <a:srgbClr val="1C1C1C">
                  <a:lumMod val="50000"/>
                  <a:lumOff val="50000"/>
                </a:srgbClr>
              </a:solidFill>
            </a:endParaRPr>
          </a:p>
        </p:txBody>
      </p:sp>
      <p:sp>
        <p:nvSpPr>
          <p:cNvPr id="4" name="Footer Placeholder 3"/>
          <p:cNvSpPr>
            <a:spLocks noGrp="1"/>
          </p:cNvSpPr>
          <p:nvPr>
            <p:ph type="ftr" sz="quarter" idx="11"/>
          </p:nvPr>
        </p:nvSpPr>
        <p:spPr/>
        <p:txBody>
          <a:bodyPr/>
          <a:lstStyle/>
          <a:p>
            <a:pPr>
              <a:defRPr/>
            </a:pPr>
            <a:r>
              <a:rPr lang="en-US">
                <a:solidFill>
                  <a:srgbClr val="1C1C1C">
                    <a:lumMod val="50000"/>
                    <a:lumOff val="50000"/>
                  </a:srgbClr>
                </a:solidFill>
              </a:rPr>
              <a:t>K.U.Leuven – UZ Leuven Medical Imaging Research Center</a:t>
            </a:r>
          </a:p>
        </p:txBody>
      </p:sp>
      <p:pic>
        <p:nvPicPr>
          <p:cNvPr id="60422" name="Picture 6"/>
          <p:cNvPicPr>
            <a:picLocks noChangeAspect="1" noChangeArrowheads="1"/>
          </p:cNvPicPr>
          <p:nvPr/>
        </p:nvPicPr>
        <p:blipFill>
          <a:blip r:embed="rId3" cstate="print"/>
          <a:srcRect/>
          <a:stretch>
            <a:fillRect/>
          </a:stretch>
        </p:blipFill>
        <p:spPr bwMode="auto">
          <a:xfrm>
            <a:off x="1809751" y="1698626"/>
            <a:ext cx="3286125" cy="1801813"/>
          </a:xfrm>
          <a:prstGeom prst="rect">
            <a:avLst/>
          </a:prstGeom>
          <a:noFill/>
          <a:ln w="9525">
            <a:noFill/>
            <a:miter lim="800000"/>
            <a:headEnd/>
            <a:tailEnd/>
          </a:ln>
        </p:spPr>
      </p:pic>
      <p:pic>
        <p:nvPicPr>
          <p:cNvPr id="60423" name="Picture 7"/>
          <p:cNvPicPr>
            <a:picLocks noChangeAspect="1" noChangeArrowheads="1"/>
          </p:cNvPicPr>
          <p:nvPr/>
        </p:nvPicPr>
        <p:blipFill>
          <a:blip r:embed="rId4" cstate="print"/>
          <a:srcRect/>
          <a:stretch>
            <a:fillRect/>
          </a:stretch>
        </p:blipFill>
        <p:spPr bwMode="auto">
          <a:xfrm>
            <a:off x="5238750" y="1428750"/>
            <a:ext cx="2725738" cy="2071688"/>
          </a:xfrm>
          <a:prstGeom prst="rect">
            <a:avLst/>
          </a:prstGeom>
          <a:noFill/>
          <a:ln w="9525">
            <a:noFill/>
            <a:miter lim="800000"/>
            <a:headEnd/>
            <a:tailEnd/>
          </a:ln>
        </p:spPr>
      </p:pic>
      <p:pic>
        <p:nvPicPr>
          <p:cNvPr id="60424" name="Picture 9"/>
          <p:cNvPicPr>
            <a:picLocks noChangeAspect="1" noChangeArrowheads="1"/>
          </p:cNvPicPr>
          <p:nvPr/>
        </p:nvPicPr>
        <p:blipFill>
          <a:blip r:embed="rId5" cstate="print"/>
          <a:srcRect/>
          <a:stretch>
            <a:fillRect/>
          </a:stretch>
        </p:blipFill>
        <p:spPr bwMode="auto">
          <a:xfrm>
            <a:off x="8124825" y="1803400"/>
            <a:ext cx="2400300" cy="1697038"/>
          </a:xfrm>
          <a:prstGeom prst="rect">
            <a:avLst/>
          </a:prstGeom>
          <a:noFill/>
          <a:ln w="9525">
            <a:noFill/>
            <a:miter lim="800000"/>
            <a:headEnd/>
            <a:tailEnd/>
          </a:ln>
        </p:spPr>
      </p:pic>
      <p:pic>
        <p:nvPicPr>
          <p:cNvPr id="60425" name="Picture 10"/>
          <p:cNvPicPr>
            <a:picLocks noChangeAspect="1" noChangeArrowheads="1"/>
          </p:cNvPicPr>
          <p:nvPr/>
        </p:nvPicPr>
        <p:blipFill>
          <a:blip r:embed="rId6" cstate="print"/>
          <a:srcRect/>
          <a:stretch>
            <a:fillRect/>
          </a:stretch>
        </p:blipFill>
        <p:spPr bwMode="auto">
          <a:xfrm>
            <a:off x="4616449" y="3707605"/>
            <a:ext cx="3768725" cy="2903538"/>
          </a:xfrm>
          <a:prstGeom prst="rect">
            <a:avLst/>
          </a:prstGeom>
          <a:noFill/>
          <a:ln w="9525">
            <a:noFill/>
            <a:miter lim="800000"/>
            <a:headEnd/>
            <a:tailEnd/>
          </a:ln>
        </p:spPr>
      </p:pic>
    </p:spTree>
    <p:extLst>
      <p:ext uri="{BB962C8B-B14F-4D97-AF65-F5344CB8AC3E}">
        <p14:creationId xmlns:p14="http://schemas.microsoft.com/office/powerpoint/2010/main" val="11830388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US Artifacts</a:t>
            </a:r>
          </a:p>
        </p:txBody>
      </p:sp>
      <p:pic>
        <p:nvPicPr>
          <p:cNvPr id="4" name="Picture 3"/>
          <p:cNvPicPr>
            <a:picLocks noChangeAspect="1"/>
          </p:cNvPicPr>
          <p:nvPr/>
        </p:nvPicPr>
        <p:blipFill>
          <a:blip r:embed="rId3"/>
          <a:stretch>
            <a:fillRect/>
          </a:stretch>
        </p:blipFill>
        <p:spPr>
          <a:xfrm>
            <a:off x="109645" y="990600"/>
            <a:ext cx="8842626" cy="4923367"/>
          </a:xfrm>
          <a:prstGeom prst="rect">
            <a:avLst/>
          </a:prstGeom>
        </p:spPr>
      </p:pic>
    </p:spTree>
    <p:extLst>
      <p:ext uri="{BB962C8B-B14F-4D97-AF65-F5344CB8AC3E}">
        <p14:creationId xmlns:p14="http://schemas.microsoft.com/office/powerpoint/2010/main" val="33998275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Ultrasound Imaging Methods</a:t>
            </a:r>
          </a:p>
        </p:txBody>
      </p:sp>
      <p:sp>
        <p:nvSpPr>
          <p:cNvPr id="4" name="TextBox 3"/>
          <p:cNvSpPr txBox="1"/>
          <p:nvPr/>
        </p:nvSpPr>
        <p:spPr>
          <a:xfrm>
            <a:off x="2363248" y="1421516"/>
            <a:ext cx="7465505" cy="4401205"/>
          </a:xfrm>
          <a:prstGeom prst="rect">
            <a:avLst/>
          </a:prstGeom>
          <a:noFill/>
        </p:spPr>
        <p:txBody>
          <a:bodyPr wrap="none" rtlCol="0">
            <a:spAutoFit/>
          </a:bodyPr>
          <a:lstStyle/>
          <a:p>
            <a:pPr marL="342900" indent="-342900" eaLnBrk="1" hangingPunct="1">
              <a:buFont typeface="Arial" panose="020B0604020202020204" pitchFamily="34" charset="0"/>
              <a:buChar char="•"/>
              <a:defRPr/>
            </a:pPr>
            <a:r>
              <a:rPr lang="en-US" sz="2800" b="1" dirty="0">
                <a:ea typeface="ＭＳ Ｐゴシック" charset="0"/>
              </a:rPr>
              <a:t>Imaging Modes</a:t>
            </a:r>
          </a:p>
          <a:p>
            <a:pPr eaLnBrk="1" hangingPunct="1">
              <a:defRPr/>
            </a:pPr>
            <a:r>
              <a:rPr lang="en-US" sz="2800" b="1" dirty="0">
                <a:ea typeface="ＭＳ Ｐゴシック" charset="0"/>
              </a:rPr>
              <a:t>	</a:t>
            </a:r>
            <a:r>
              <a:rPr lang="en-US" sz="2800" dirty="0">
                <a:ea typeface="ＭＳ Ｐゴシック" charset="0"/>
              </a:rPr>
              <a:t>A-, M-, B, C-Mode Scan</a:t>
            </a:r>
          </a:p>
          <a:p>
            <a:pPr eaLnBrk="1" hangingPunct="1">
              <a:defRPr/>
            </a:pPr>
            <a:r>
              <a:rPr lang="en-US" sz="2800" dirty="0">
                <a:ea typeface="ＭＳ Ｐゴシック" charset="0"/>
              </a:rPr>
              <a:t>	</a:t>
            </a:r>
            <a:r>
              <a:rPr lang="fr-BE" sz="2800" dirty="0"/>
              <a:t>Huygens' </a:t>
            </a:r>
            <a:r>
              <a:rPr lang="en-US" sz="2800" dirty="0"/>
              <a:t>Principle</a:t>
            </a:r>
            <a:endParaRPr lang="en-US" sz="2800" dirty="0">
              <a:ea typeface="ＭＳ Ｐゴシック" charset="0"/>
            </a:endParaRPr>
          </a:p>
          <a:p>
            <a:pPr eaLnBrk="1" hangingPunct="1">
              <a:defRPr/>
            </a:pPr>
            <a:r>
              <a:rPr lang="en-US" sz="2800" dirty="0">
                <a:ea typeface="ＭＳ Ｐゴシック" charset="0"/>
              </a:rPr>
              <a:t>	Array-based Scanning &amp; Beam Forming</a:t>
            </a:r>
          </a:p>
          <a:p>
            <a:pPr marL="342900" indent="-342900" eaLnBrk="1" hangingPunct="1">
              <a:buFont typeface="Arial" panose="020B0604020202020204" pitchFamily="34" charset="0"/>
              <a:buChar char="•"/>
              <a:defRPr/>
            </a:pPr>
            <a:r>
              <a:rPr lang="en-US" sz="2800" b="1" dirty="0">
                <a:ea typeface="ＭＳ Ｐゴシック" charset="0"/>
              </a:rPr>
              <a:t>Doppler Imaging</a:t>
            </a:r>
          </a:p>
          <a:p>
            <a:pPr eaLnBrk="1" hangingPunct="1">
              <a:defRPr/>
            </a:pPr>
            <a:r>
              <a:rPr lang="en-US" sz="2800" b="1" dirty="0">
                <a:ea typeface="ＭＳ Ｐゴシック" charset="0"/>
              </a:rPr>
              <a:t>	</a:t>
            </a:r>
            <a:r>
              <a:rPr lang="en-US" sz="2800" dirty="0">
                <a:ea typeface="ＭＳ Ｐゴシック" charset="0"/>
              </a:rPr>
              <a:t>Doppler Frequency</a:t>
            </a:r>
          </a:p>
          <a:p>
            <a:pPr eaLnBrk="1" hangingPunct="1">
              <a:defRPr/>
            </a:pPr>
            <a:r>
              <a:rPr lang="en-US" sz="2800" dirty="0">
                <a:ea typeface="ＭＳ Ｐゴシック" charset="0"/>
              </a:rPr>
              <a:t>	Continuous Wave &amp; Pulsed Mode</a:t>
            </a:r>
          </a:p>
          <a:p>
            <a:pPr eaLnBrk="1" hangingPunct="1">
              <a:defRPr/>
            </a:pPr>
            <a:r>
              <a:rPr lang="en-US" sz="2800" dirty="0">
                <a:ea typeface="ＭＳ Ｐゴシック" charset="0"/>
              </a:rPr>
              <a:t>	Echo Correlation &amp; Color Doppler</a:t>
            </a:r>
          </a:p>
          <a:p>
            <a:pPr marL="342900" indent="-342900" eaLnBrk="1" hangingPunct="1">
              <a:buFont typeface="Arial" panose="020B0604020202020204" pitchFamily="34" charset="0"/>
              <a:buChar char="•"/>
              <a:defRPr/>
            </a:pPr>
            <a:r>
              <a:rPr lang="en-US" sz="2800" b="1" dirty="0">
                <a:ea typeface="ＭＳ Ｐゴシック" charset="0"/>
              </a:rPr>
              <a:t>Image Artifacts</a:t>
            </a:r>
          </a:p>
          <a:p>
            <a:pPr marL="342900" indent="-342900" eaLnBrk="1" hangingPunct="1">
              <a:buFont typeface="Arial" panose="020B0604020202020204" pitchFamily="34" charset="0"/>
              <a:buChar char="•"/>
              <a:defRPr/>
            </a:pPr>
            <a:r>
              <a:rPr lang="en-US" sz="2800" b="1" dirty="0">
                <a:solidFill>
                  <a:srgbClr val="FF0000"/>
                </a:solidFill>
                <a:ea typeface="ＭＳ Ｐゴシック" charset="0"/>
              </a:rPr>
              <a:t>New Things</a:t>
            </a:r>
          </a:p>
        </p:txBody>
      </p:sp>
    </p:spTree>
    <p:extLst>
      <p:ext uri="{BB962C8B-B14F-4D97-AF65-F5344CB8AC3E}">
        <p14:creationId xmlns:p14="http://schemas.microsoft.com/office/powerpoint/2010/main" val="1021386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pPr eaLnBrk="1" hangingPunct="1"/>
            <a:r>
              <a:rPr lang="nl-BE" sz="3600" b="1" dirty="0"/>
              <a:t> US Imaging Modes</a:t>
            </a:r>
          </a:p>
        </p:txBody>
      </p:sp>
      <p:sp>
        <p:nvSpPr>
          <p:cNvPr id="41987" name="Content Placeholder 2"/>
          <p:cNvSpPr>
            <a:spLocks noGrp="1"/>
          </p:cNvSpPr>
          <p:nvPr>
            <p:ph idx="1"/>
          </p:nvPr>
        </p:nvSpPr>
        <p:spPr/>
        <p:txBody>
          <a:bodyPr/>
          <a:lstStyle/>
          <a:p>
            <a:pPr eaLnBrk="1" hangingPunct="1"/>
            <a:r>
              <a:rPr lang="en-US" dirty="0"/>
              <a:t>A mode </a:t>
            </a:r>
            <a:r>
              <a:rPr lang="en-US" dirty="0">
                <a:solidFill>
                  <a:schemeClr val="bg2"/>
                </a:solidFill>
              </a:rPr>
              <a:t>(A = amplitude)</a:t>
            </a: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endParaRPr lang="en-US" dirty="0">
              <a:solidFill>
                <a:schemeClr val="bg2"/>
              </a:solidFill>
            </a:endParaRPr>
          </a:p>
          <a:p>
            <a:pPr eaLnBrk="1" hangingPunct="1">
              <a:buFont typeface="Verdana" pitchFamily="34" charset="0"/>
              <a:buNone/>
            </a:pPr>
            <a:r>
              <a:rPr lang="en-US" dirty="0">
                <a:solidFill>
                  <a:schemeClr val="bg2"/>
                </a:solidFill>
              </a:rPr>
              <a:t>							</a:t>
            </a:r>
            <a:r>
              <a:rPr lang="en-US" sz="1600" dirty="0">
                <a:solidFill>
                  <a:schemeClr val="bg2"/>
                </a:solidFill>
              </a:rPr>
              <a:t>2 x </a:t>
            </a:r>
            <a:r>
              <a:rPr lang="en-US" sz="1600" dirty="0" err="1">
                <a:solidFill>
                  <a:schemeClr val="bg2"/>
                </a:solidFill>
              </a:rPr>
              <a:t>distan</a:t>
            </a:r>
            <a:r>
              <a:rPr lang="en-US" sz="1600" dirty="0">
                <a:solidFill>
                  <a:schemeClr val="bg2"/>
                </a:solidFill>
              </a:rPr>
              <a:t>  </a:t>
            </a:r>
            <a:r>
              <a:rPr lang="en-US" sz="1600" dirty="0" err="1">
                <a:solidFill>
                  <a:schemeClr val="bg2"/>
                </a:solidFill>
              </a:rPr>
              <a:t>ce</a:t>
            </a:r>
            <a:r>
              <a:rPr lang="en-US" sz="1600" dirty="0">
                <a:solidFill>
                  <a:schemeClr val="bg2"/>
                </a:solidFill>
              </a:rPr>
              <a:t> = c x time</a:t>
            </a:r>
            <a:endParaRPr lang="en-US" sz="1600" dirty="0"/>
          </a:p>
          <a:p>
            <a:pPr lvl="1" eaLnBrk="1" hangingPunct="1">
              <a:lnSpc>
                <a:spcPct val="150000"/>
              </a:lnSpc>
            </a:pPr>
            <a:endParaRPr lang="en-US" dirty="0"/>
          </a:p>
        </p:txBody>
      </p:sp>
      <p:sp>
        <p:nvSpPr>
          <p:cNvPr id="4" name="Date Placeholder 3"/>
          <p:cNvSpPr>
            <a:spLocks noGrp="1"/>
          </p:cNvSpPr>
          <p:nvPr>
            <p:ph type="dt" sz="quarter" idx="10"/>
          </p:nvPr>
        </p:nvSpPr>
        <p:spPr/>
        <p:txBody>
          <a:bodyPr/>
          <a:lstStyle/>
          <a:p>
            <a:pPr>
              <a:defRPr/>
            </a:pPr>
            <a:fld id="{3CD1A755-5003-47FF-8B5D-29A4AE21F063}" type="datetime1">
              <a:rPr lang="nl-BE">
                <a:solidFill>
                  <a:srgbClr val="1C1C1C">
                    <a:lumMod val="50000"/>
                    <a:lumOff val="50000"/>
                  </a:srgbClr>
                </a:solidFill>
              </a:rPr>
              <a:pPr>
                <a:defRPr/>
              </a:pPr>
              <a:t>23/10/2025</a:t>
            </a:fld>
            <a:endParaRPr lang="nl-BE">
              <a:solidFill>
                <a:srgbClr val="1C1C1C">
                  <a:lumMod val="50000"/>
                  <a:lumOff val="50000"/>
                </a:srgbClr>
              </a:solidFill>
            </a:endParaRPr>
          </a:p>
        </p:txBody>
      </p:sp>
      <p:sp>
        <p:nvSpPr>
          <p:cNvPr id="5" name="Footer Placeholder 4"/>
          <p:cNvSpPr>
            <a:spLocks noGrp="1"/>
          </p:cNvSpPr>
          <p:nvPr>
            <p:ph type="ftr" sz="quarter" idx="11"/>
          </p:nvPr>
        </p:nvSpPr>
        <p:spPr/>
        <p:txBody>
          <a:bodyPr/>
          <a:lstStyle/>
          <a:p>
            <a:pPr>
              <a:defRPr/>
            </a:pPr>
            <a:r>
              <a:rPr lang="en-US">
                <a:solidFill>
                  <a:srgbClr val="1C1C1C">
                    <a:lumMod val="50000"/>
                    <a:lumOff val="50000"/>
                  </a:srgbClr>
                </a:solidFill>
              </a:rPr>
              <a:t>K.U.Leuven – UZ Leuven Medical Imaging Research Center</a:t>
            </a:r>
          </a:p>
        </p:txBody>
      </p:sp>
      <p:pic>
        <p:nvPicPr>
          <p:cNvPr id="41991" name="Picture 2"/>
          <p:cNvPicPr>
            <a:picLocks noChangeAspect="1" noChangeArrowheads="1"/>
          </p:cNvPicPr>
          <p:nvPr/>
        </p:nvPicPr>
        <p:blipFill>
          <a:blip r:embed="rId5" cstate="print"/>
          <a:srcRect/>
          <a:stretch>
            <a:fillRect/>
          </a:stretch>
        </p:blipFill>
        <p:spPr bwMode="auto">
          <a:xfrm>
            <a:off x="2674939" y="1479551"/>
            <a:ext cx="3063875" cy="2378075"/>
          </a:xfrm>
          <a:prstGeom prst="rect">
            <a:avLst/>
          </a:prstGeom>
          <a:noFill/>
          <a:ln w="9525">
            <a:noFill/>
            <a:miter lim="800000"/>
            <a:headEnd/>
            <a:tailEnd/>
          </a:ln>
        </p:spPr>
      </p:pic>
      <p:pic>
        <p:nvPicPr>
          <p:cNvPr id="41992" name="Picture 3"/>
          <p:cNvPicPr>
            <a:picLocks noChangeAspect="1" noChangeArrowheads="1"/>
          </p:cNvPicPr>
          <p:nvPr/>
        </p:nvPicPr>
        <p:blipFill>
          <a:blip r:embed="rId6" cstate="print"/>
          <a:srcRect/>
          <a:stretch>
            <a:fillRect/>
          </a:stretch>
        </p:blipFill>
        <p:spPr bwMode="auto">
          <a:xfrm>
            <a:off x="6024563" y="1500189"/>
            <a:ext cx="3143250" cy="2359025"/>
          </a:xfrm>
          <a:prstGeom prst="rect">
            <a:avLst/>
          </a:prstGeom>
          <a:noFill/>
          <a:ln w="9525">
            <a:noFill/>
            <a:miter lim="800000"/>
            <a:headEnd/>
            <a:tailEnd/>
          </a:ln>
        </p:spPr>
      </p:pic>
      <p:pic>
        <p:nvPicPr>
          <p:cNvPr id="9" name="WME_echo_pulske.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7" cstate="print"/>
          <a:srcRect/>
          <a:stretch>
            <a:fillRect/>
          </a:stretch>
        </p:blipFill>
        <p:spPr bwMode="auto">
          <a:xfrm>
            <a:off x="3167064" y="4071939"/>
            <a:ext cx="4071937" cy="2078037"/>
          </a:xfrm>
          <a:prstGeom prst="rect">
            <a:avLst/>
          </a:prstGeom>
          <a:noFill/>
          <a:ln w="9525">
            <a:noFill/>
            <a:miter lim="800000"/>
            <a:headEnd/>
            <a:tailEnd/>
          </a:ln>
        </p:spPr>
      </p:pic>
      <p:sp>
        <p:nvSpPr>
          <p:cNvPr id="41994" name="Oval 7"/>
          <p:cNvSpPr>
            <a:spLocks noChangeArrowheads="1"/>
          </p:cNvSpPr>
          <p:nvPr/>
        </p:nvSpPr>
        <p:spPr bwMode="auto">
          <a:xfrm>
            <a:off x="6596064" y="1714500"/>
            <a:ext cx="2149475" cy="160338"/>
          </a:xfrm>
          <a:prstGeom prst="ellipse">
            <a:avLst/>
          </a:prstGeom>
          <a:noFill/>
          <a:ln w="19050">
            <a:solidFill>
              <a:srgbClr val="FF0000"/>
            </a:solidFill>
            <a:prstDash val="sysDot"/>
            <a:round/>
            <a:headEnd type="none" w="sm" len="sm"/>
            <a:tailEnd type="none" w="sm" len="sm"/>
          </a:ln>
        </p:spPr>
        <p:txBody>
          <a:bodyPr wrap="none" anchor="ctr"/>
          <a:lstStyle/>
          <a:p>
            <a:pPr eaLnBrk="1" hangingPunct="1">
              <a:defRPr/>
            </a:pPr>
            <a:endParaRPr lang="en-US" sz="1800">
              <a:solidFill>
                <a:srgbClr val="FF0000"/>
              </a:solidFill>
            </a:endParaRPr>
          </a:p>
        </p:txBody>
      </p:sp>
      <p:sp>
        <p:nvSpPr>
          <p:cNvPr id="41995" name="Text Box 6"/>
          <p:cNvSpPr txBox="1">
            <a:spLocks noChangeArrowheads="1"/>
          </p:cNvSpPr>
          <p:nvPr/>
        </p:nvSpPr>
        <p:spPr bwMode="auto">
          <a:xfrm>
            <a:off x="7524751" y="1857375"/>
            <a:ext cx="2416175" cy="304800"/>
          </a:xfrm>
          <a:prstGeom prst="rect">
            <a:avLst/>
          </a:prstGeom>
          <a:noFill/>
          <a:ln w="12700">
            <a:noFill/>
            <a:miter lim="800000"/>
            <a:headEnd type="none" w="sm" len="sm"/>
            <a:tailEnd type="none" w="sm" len="sm"/>
          </a:ln>
        </p:spPr>
        <p:txBody>
          <a:bodyPr wrap="none">
            <a:spAutoFit/>
          </a:bodyPr>
          <a:lstStyle/>
          <a:p>
            <a:pPr eaLnBrk="1" hangingPunct="1">
              <a:defRPr/>
            </a:pPr>
            <a:r>
              <a:rPr lang="en-US" sz="1400">
                <a:solidFill>
                  <a:srgbClr val="FF0000"/>
                </a:solidFill>
                <a:latin typeface="Comic Sans MS" pitchFamily="66" charset="0"/>
              </a:rPr>
              <a:t>c for the different tissues</a:t>
            </a:r>
          </a:p>
        </p:txBody>
      </p:sp>
    </p:spTree>
    <p:extLst>
      <p:ext uri="{BB962C8B-B14F-4D97-AF65-F5344CB8AC3E}">
        <p14:creationId xmlns:p14="http://schemas.microsoft.com/office/powerpoint/2010/main" val="2112120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3"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Next" delay="0">
                      <p:tgtEl>
                        <p:sldTgt/>
                      </p:tgtEl>
                    </p:cond>
                    <p:cond evt="onPrev" delay="0">
                      <p:tgtEl>
                        <p:sldTgt/>
                      </p:tgtEl>
                    </p:cond>
                  </p:endCondLst>
                </p:cTn>
                <p:tgtEl>
                  <p:spTgt spid="9"/>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&amp; MRI Fusion</a:t>
            </a:r>
          </a:p>
        </p:txBody>
      </p:sp>
      <p:grpSp>
        <p:nvGrpSpPr>
          <p:cNvPr id="4" name="Group 1055"/>
          <p:cNvGrpSpPr>
            <a:grpSpLocks/>
          </p:cNvGrpSpPr>
          <p:nvPr/>
        </p:nvGrpSpPr>
        <p:grpSpPr bwMode="auto">
          <a:xfrm>
            <a:off x="3513443" y="2727222"/>
            <a:ext cx="2070100" cy="2133600"/>
            <a:chOff x="3688" y="1112"/>
            <a:chExt cx="1304" cy="1344"/>
          </a:xfrm>
        </p:grpSpPr>
        <p:graphicFrame>
          <p:nvGraphicFramePr>
            <p:cNvPr id="5" name="Object 1024"/>
            <p:cNvGraphicFramePr>
              <a:graphicFrameLocks noChangeAspect="1"/>
            </p:cNvGraphicFramePr>
            <p:nvPr/>
          </p:nvGraphicFramePr>
          <p:xfrm>
            <a:off x="3688" y="1112"/>
            <a:ext cx="1304" cy="1344"/>
          </p:xfrm>
          <a:graphic>
            <a:graphicData uri="http://schemas.openxmlformats.org/presentationml/2006/ole">
              <mc:AlternateContent xmlns:mc="http://schemas.openxmlformats.org/markup-compatibility/2006">
                <mc:Choice xmlns:v="urn:schemas-microsoft-com:vml" Requires="v">
                  <p:oleObj name="Bitmap Image" r:id="rId30" imgW="4742857" imgH="4885714" progId="PBrush">
                    <p:embed/>
                  </p:oleObj>
                </mc:Choice>
                <mc:Fallback>
                  <p:oleObj name="Bitmap Image" r:id="rId30" imgW="4742857" imgH="4885714" progId="PBrush">
                    <p:embed/>
                    <p:pic>
                      <p:nvPicPr>
                        <p:cNvPr id="21535" name="Object 1024"/>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688" y="1112"/>
                          <a:ext cx="1304"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Oval 1049"/>
            <p:cNvSpPr>
              <a:spLocks noChangeAspect="1" noChangeArrowheads="1"/>
            </p:cNvSpPr>
            <p:nvPr/>
          </p:nvSpPr>
          <p:spPr bwMode="auto">
            <a:xfrm>
              <a:off x="4504" y="1784"/>
              <a:ext cx="69" cy="69"/>
            </a:xfrm>
            <a:prstGeom prst="ellipse">
              <a:avLst/>
            </a:prstGeom>
            <a:solidFill>
              <a:srgbClr val="FF0000"/>
            </a:solidFill>
            <a:ln w="9525">
              <a:solidFill>
                <a:schemeClr val="tx1"/>
              </a:solidFill>
              <a:round/>
              <a:headEnd/>
              <a:tailEnd/>
            </a:ln>
          </p:spPr>
          <p:txBody>
            <a:bodyPr wrap="none" anchor="ct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endParaRPr lang="en-US" altLang="en-US" b="1">
                <a:latin typeface="+mn-lt"/>
              </a:endParaRPr>
            </a:p>
          </p:txBody>
        </p:sp>
      </p:grpSp>
      <p:sp>
        <p:nvSpPr>
          <p:cNvPr id="7" name="Down Arrow Callout 6"/>
          <p:cNvSpPr/>
          <p:nvPr>
            <p:custDataLst>
              <p:tags r:id="rId1"/>
            </p:custDataLst>
          </p:nvPr>
        </p:nvSpPr>
        <p:spPr bwMode="auto">
          <a:xfrm>
            <a:off x="2436425" y="2003323"/>
            <a:ext cx="4000500" cy="714375"/>
          </a:xfrm>
          <a:prstGeom prst="downArrowCallout">
            <a:avLst>
              <a:gd name="adj1" fmla="val 25000"/>
              <a:gd name="adj2" fmla="val 30408"/>
              <a:gd name="adj3" fmla="val 25000"/>
              <a:gd name="adj4" fmla="val 45147"/>
            </a:avLst>
          </a:prstGeom>
          <a:gradFill flip="none" rotWithShape="1">
            <a:gsLst>
              <a:gs pos="0">
                <a:schemeClr val="bg1"/>
              </a:gs>
              <a:gs pos="50000">
                <a:schemeClr val="accent1">
                  <a:shade val="67500"/>
                  <a:satMod val="115000"/>
                </a:schemeClr>
              </a:gs>
              <a:gs pos="100000">
                <a:schemeClr val="accent1">
                  <a:shade val="100000"/>
                  <a:satMod val="115000"/>
                </a:schemeClr>
              </a:gs>
            </a:gsLst>
            <a:lin ang="10800000" scaled="1"/>
            <a:tileRect/>
          </a:gradFill>
          <a:ln w="9525" cap="flat" cmpd="sng" algn="ctr">
            <a:noFill/>
            <a:prstDash val="solid"/>
            <a:round/>
            <a:headEnd type="none" w="med" len="med"/>
            <a:tailEnd type="none" w="med" len="med"/>
          </a:ln>
          <a:effectLst/>
        </p:spPr>
        <p:txBody>
          <a:bodyPr/>
          <a:lstStyle/>
          <a:p>
            <a:pPr algn="ctr" eaLnBrk="1" fontAlgn="auto" hangingPunct="1">
              <a:spcBef>
                <a:spcPts val="0"/>
              </a:spcBef>
              <a:spcAft>
                <a:spcPts val="0"/>
              </a:spcAft>
              <a:defRPr/>
            </a:pPr>
            <a:r>
              <a:rPr lang="en-US" sz="1600" b="1" dirty="0">
                <a:solidFill>
                  <a:srgbClr val="000000"/>
                </a:solidFill>
                <a:latin typeface="+mn-lt"/>
              </a:rPr>
              <a:t>Image Fusion</a:t>
            </a:r>
          </a:p>
        </p:txBody>
      </p:sp>
      <p:grpSp>
        <p:nvGrpSpPr>
          <p:cNvPr id="8" name="Group 7"/>
          <p:cNvGrpSpPr/>
          <p:nvPr/>
        </p:nvGrpSpPr>
        <p:grpSpPr>
          <a:xfrm>
            <a:off x="5904079" y="1165122"/>
            <a:ext cx="2985735" cy="4286250"/>
            <a:chOff x="317500" y="1785938"/>
            <a:chExt cx="2985735" cy="4286250"/>
          </a:xfrm>
        </p:grpSpPr>
        <p:sp>
          <p:nvSpPr>
            <p:cNvPr id="9" name="Text Box 1036"/>
            <p:cNvSpPr txBox="1">
              <a:spLocks noChangeArrowheads="1"/>
            </p:cNvSpPr>
            <p:nvPr>
              <p:custDataLst>
                <p:tags r:id="rId15"/>
              </p:custDataLst>
            </p:nvPr>
          </p:nvSpPr>
          <p:spPr bwMode="auto">
            <a:xfrm>
              <a:off x="892175" y="3997325"/>
              <a:ext cx="142859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1800" b="1">
                  <a:latin typeface="+mn-lt"/>
                </a:rPr>
                <a:t>PreOp. MRI</a:t>
              </a:r>
            </a:p>
          </p:txBody>
        </p:sp>
        <p:sp>
          <p:nvSpPr>
            <p:cNvPr id="10" name="Text Box 1045"/>
            <p:cNvSpPr txBox="1">
              <a:spLocks noChangeArrowheads="1"/>
            </p:cNvSpPr>
            <p:nvPr>
              <p:custDataLst>
                <p:tags r:id="rId16"/>
              </p:custDataLst>
            </p:nvPr>
          </p:nvSpPr>
          <p:spPr bwMode="auto">
            <a:xfrm>
              <a:off x="516377" y="1785938"/>
              <a:ext cx="20505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2400" b="1" dirty="0">
                  <a:latin typeface="+mn-lt"/>
                </a:rPr>
                <a:t>Preoperative</a:t>
              </a:r>
              <a:endParaRPr lang="en-US" altLang="en-US" b="1" dirty="0">
                <a:latin typeface="+mn-lt"/>
              </a:endParaRPr>
            </a:p>
          </p:txBody>
        </p:sp>
        <p:grpSp>
          <p:nvGrpSpPr>
            <p:cNvPr id="11" name="Group 25"/>
            <p:cNvGrpSpPr>
              <a:grpSpLocks/>
            </p:cNvGrpSpPr>
            <p:nvPr/>
          </p:nvGrpSpPr>
          <p:grpSpPr bwMode="auto">
            <a:xfrm>
              <a:off x="720725" y="2397125"/>
              <a:ext cx="1600200" cy="1600200"/>
              <a:chOff x="2235200" y="2133600"/>
              <a:chExt cx="1600200" cy="1600200"/>
            </a:xfrm>
          </p:grpSpPr>
          <p:sp>
            <p:nvSpPr>
              <p:cNvPr id="20" name="Rectangle 1027"/>
              <p:cNvSpPr>
                <a:spLocks noChangeArrowheads="1"/>
              </p:cNvSpPr>
              <p:nvPr>
                <p:custDataLst>
                  <p:tags r:id="rId25"/>
                </p:custDataLst>
              </p:nvPr>
            </p:nvSpPr>
            <p:spPr bwMode="auto">
              <a:xfrm>
                <a:off x="2235200" y="2133600"/>
                <a:ext cx="1600200" cy="1600200"/>
              </a:xfrm>
              <a:prstGeom prst="rect">
                <a:avLst/>
              </a:prstGeom>
              <a:solidFill>
                <a:srgbClr val="5F5F5F"/>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5F5F5F"/>
                </a:extrusionClr>
              </a:sp3d>
            </p:spPr>
            <p:txBody>
              <a:bodyPr wrap="none" anchor="ctr">
                <a:flatTx/>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endParaRPr lang="en-US" altLang="en-US" b="1">
                  <a:latin typeface="+mn-lt"/>
                </a:endParaRPr>
              </a:p>
            </p:txBody>
          </p:sp>
          <p:pic>
            <p:nvPicPr>
              <p:cNvPr id="21" name="Picture 1028" descr="C:\Users\Sheng\Documents\Literatures\Publications\MICCAI\Presentation\AxialScreen.bmp"/>
              <p:cNvPicPr>
                <a:picLocks noChangeAspect="1" noChangeArrowheads="1"/>
              </p:cNvPicPr>
              <p:nvPr>
                <p:custDataLst>
                  <p:tags r:id="rId26"/>
                </p:custDataLst>
              </p:nvPr>
            </p:nvPicPr>
            <p:blipFill>
              <a:blip r:embed="rId32">
                <a:extLst>
                  <a:ext uri="{28A0092B-C50C-407E-A947-70E740481C1C}">
                    <a14:useLocalDpi xmlns:a14="http://schemas.microsoft.com/office/drawing/2010/main" val="0"/>
                  </a:ext>
                </a:extLst>
              </a:blip>
              <a:srcRect/>
              <a:stretch>
                <a:fillRect/>
              </a:stretch>
            </p:blipFill>
            <p:spPr bwMode="auto">
              <a:xfrm>
                <a:off x="2273300" y="2165350"/>
                <a:ext cx="1530350" cy="156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Oval 1050"/>
              <p:cNvSpPr>
                <a:spLocks noChangeArrowheads="1"/>
              </p:cNvSpPr>
              <p:nvPr>
                <p:custDataLst>
                  <p:tags r:id="rId27"/>
                </p:custDataLst>
              </p:nvPr>
            </p:nvSpPr>
            <p:spPr bwMode="auto">
              <a:xfrm>
                <a:off x="3106738" y="2878138"/>
                <a:ext cx="109537" cy="109537"/>
              </a:xfrm>
              <a:prstGeom prst="ellipse">
                <a:avLst/>
              </a:prstGeom>
              <a:solidFill>
                <a:srgbClr val="FF0000"/>
              </a:solidFill>
              <a:ln w="9525">
                <a:solidFill>
                  <a:schemeClr val="tx1"/>
                </a:solidFill>
                <a:round/>
                <a:headEnd/>
                <a:tailEnd/>
              </a:ln>
            </p:spPr>
            <p:txBody>
              <a:bodyPr wrap="none" anchor="ct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endParaRPr lang="en-US" altLang="en-US" b="1">
                  <a:latin typeface="+mn-lt"/>
                </a:endParaRPr>
              </a:p>
            </p:txBody>
          </p:sp>
        </p:grpSp>
        <p:pic>
          <p:nvPicPr>
            <p:cNvPr id="12" name="Picture 12" descr="MCSY00289_0000[1]"/>
            <p:cNvPicPr>
              <a:picLocks noChangeAspect="1" noChangeArrowheads="1"/>
            </p:cNvPicPr>
            <p:nvPr>
              <p:custDataLst>
                <p:tags r:id="rId17"/>
              </p:custDataLst>
            </p:nvPr>
          </p:nvPicPr>
          <p:blipFill>
            <a:blip r:embed="rId33" cstate="print">
              <a:extLst>
                <a:ext uri="{28A0092B-C50C-407E-A947-70E740481C1C}">
                  <a14:useLocalDpi xmlns:a14="http://schemas.microsoft.com/office/drawing/2010/main" val="0"/>
                </a:ext>
              </a:extLst>
            </a:blip>
            <a:srcRect/>
            <a:stretch>
              <a:fillRect/>
            </a:stretch>
          </p:blipFill>
          <p:spPr bwMode="auto">
            <a:xfrm>
              <a:off x="317500" y="5735638"/>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3" descr="MCWB01518_0000[1]"/>
            <p:cNvPicPr>
              <a:picLocks noChangeAspect="1" noChangeArrowheads="1"/>
            </p:cNvPicPr>
            <p:nvPr>
              <p:custDataLst>
                <p:tags r:id="rId18"/>
              </p:custDataLst>
            </p:nvPr>
          </p:nvPicPr>
          <p:blipFill>
            <a:blip r:embed="rId34">
              <a:extLst>
                <a:ext uri="{28A0092B-C50C-407E-A947-70E740481C1C}">
                  <a14:useLocalDpi xmlns:a14="http://schemas.microsoft.com/office/drawing/2010/main" val="0"/>
                </a:ext>
              </a:extLst>
            </a:blip>
            <a:srcRect/>
            <a:stretch>
              <a:fillRect/>
            </a:stretch>
          </p:blipFill>
          <p:spPr bwMode="auto">
            <a:xfrm>
              <a:off x="330200" y="4911725"/>
              <a:ext cx="379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4" descr="MCSY00289_0000[1]"/>
            <p:cNvPicPr>
              <a:picLocks noChangeAspect="1" noChangeArrowheads="1"/>
            </p:cNvPicPr>
            <p:nvPr>
              <p:custDataLst>
                <p:tags r:id="rId19"/>
              </p:custDataLst>
            </p:nvPr>
          </p:nvPicPr>
          <p:blipFill>
            <a:blip r:embed="rId33" cstate="print">
              <a:extLst>
                <a:ext uri="{28A0092B-C50C-407E-A947-70E740481C1C}">
                  <a14:useLocalDpi xmlns:a14="http://schemas.microsoft.com/office/drawing/2010/main" val="0"/>
                </a:ext>
              </a:extLst>
            </a:blip>
            <a:srcRect/>
            <a:stretch>
              <a:fillRect/>
            </a:stretch>
          </p:blipFill>
          <p:spPr bwMode="auto">
            <a:xfrm>
              <a:off x="317500" y="4478338"/>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5" descr="MCWB01518_0000[1]"/>
            <p:cNvPicPr>
              <a:picLocks noChangeAspect="1" noChangeArrowheads="1"/>
            </p:cNvPicPr>
            <p:nvPr>
              <p:custDataLst>
                <p:tags r:id="rId20"/>
              </p:custDataLst>
            </p:nvPr>
          </p:nvPicPr>
          <p:blipFill>
            <a:blip r:embed="rId34">
              <a:extLst>
                <a:ext uri="{28A0092B-C50C-407E-A947-70E740481C1C}">
                  <a14:useLocalDpi xmlns:a14="http://schemas.microsoft.com/office/drawing/2010/main" val="0"/>
                </a:ext>
              </a:extLst>
            </a:blip>
            <a:srcRect/>
            <a:stretch>
              <a:fillRect/>
            </a:stretch>
          </p:blipFill>
          <p:spPr bwMode="auto">
            <a:xfrm>
              <a:off x="317500" y="5318125"/>
              <a:ext cx="379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6"/>
            <p:cNvSpPr txBox="1">
              <a:spLocks noChangeArrowheads="1"/>
            </p:cNvSpPr>
            <p:nvPr>
              <p:custDataLst>
                <p:tags r:id="rId21"/>
              </p:custDataLst>
            </p:nvPr>
          </p:nvSpPr>
          <p:spPr bwMode="auto">
            <a:xfrm>
              <a:off x="746125" y="4456113"/>
              <a:ext cx="23861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1800" b="1">
                  <a:latin typeface="+mn-lt"/>
                </a:rPr>
                <a:t>Temporal resolution</a:t>
              </a:r>
            </a:p>
          </p:txBody>
        </p:sp>
        <p:sp>
          <p:nvSpPr>
            <p:cNvPr id="17" name="Text Box 18"/>
            <p:cNvSpPr txBox="1">
              <a:spLocks noChangeArrowheads="1"/>
            </p:cNvSpPr>
            <p:nvPr>
              <p:custDataLst>
                <p:tags r:id="rId22"/>
              </p:custDataLst>
            </p:nvPr>
          </p:nvSpPr>
          <p:spPr bwMode="auto">
            <a:xfrm>
              <a:off x="746125" y="4852988"/>
              <a:ext cx="21210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1800" b="1">
                  <a:latin typeface="+mn-lt"/>
                </a:rPr>
                <a:t>Spatial resolution</a:t>
              </a:r>
            </a:p>
          </p:txBody>
        </p:sp>
        <p:sp>
          <p:nvSpPr>
            <p:cNvPr id="18" name="Text Box 20"/>
            <p:cNvSpPr txBox="1">
              <a:spLocks noChangeArrowheads="1"/>
            </p:cNvSpPr>
            <p:nvPr>
              <p:custDataLst>
                <p:tags r:id="rId23"/>
              </p:custDataLst>
            </p:nvPr>
          </p:nvSpPr>
          <p:spPr bwMode="auto">
            <a:xfrm>
              <a:off x="746125" y="5265738"/>
              <a:ext cx="2557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1800" b="1">
                  <a:latin typeface="+mn-lt"/>
                </a:rPr>
                <a:t>Sensitivity/Specificity</a:t>
              </a:r>
            </a:p>
          </p:txBody>
        </p:sp>
        <p:sp>
          <p:nvSpPr>
            <p:cNvPr id="19" name="Text Box 22"/>
            <p:cNvSpPr txBox="1">
              <a:spLocks noChangeArrowheads="1"/>
            </p:cNvSpPr>
            <p:nvPr>
              <p:custDataLst>
                <p:tags r:id="rId24"/>
              </p:custDataLst>
            </p:nvPr>
          </p:nvSpPr>
          <p:spPr bwMode="auto">
            <a:xfrm>
              <a:off x="746125" y="5675313"/>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1800" b="1">
                  <a:latin typeface="+mn-lt"/>
                </a:rPr>
                <a:t>Cost effective</a:t>
              </a:r>
            </a:p>
          </p:txBody>
        </p:sp>
      </p:grpSp>
      <p:grpSp>
        <p:nvGrpSpPr>
          <p:cNvPr id="23" name="Group 22"/>
          <p:cNvGrpSpPr/>
          <p:nvPr/>
        </p:nvGrpSpPr>
        <p:grpSpPr>
          <a:xfrm>
            <a:off x="203200" y="1165122"/>
            <a:ext cx="2982560" cy="4285694"/>
            <a:chOff x="6249988" y="1785938"/>
            <a:chExt cx="2982560" cy="4285694"/>
          </a:xfrm>
        </p:grpSpPr>
        <p:sp>
          <p:nvSpPr>
            <p:cNvPr id="24" name="Text Box 1039"/>
            <p:cNvSpPr txBox="1">
              <a:spLocks noChangeArrowheads="1"/>
            </p:cNvSpPr>
            <p:nvPr>
              <p:custDataLst>
                <p:tags r:id="rId4"/>
              </p:custDataLst>
            </p:nvPr>
          </p:nvSpPr>
          <p:spPr bwMode="auto">
            <a:xfrm>
              <a:off x="6382290" y="3876675"/>
              <a:ext cx="27857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1800" b="1" dirty="0">
                  <a:latin typeface="+mn-lt"/>
                </a:rPr>
                <a:t>Tracked Real-time US</a:t>
              </a:r>
            </a:p>
          </p:txBody>
        </p:sp>
        <p:sp>
          <p:nvSpPr>
            <p:cNvPr id="25" name="Text Box 1046"/>
            <p:cNvSpPr txBox="1">
              <a:spLocks noChangeArrowheads="1"/>
            </p:cNvSpPr>
            <p:nvPr>
              <p:custDataLst>
                <p:tags r:id="rId5"/>
              </p:custDataLst>
            </p:nvPr>
          </p:nvSpPr>
          <p:spPr bwMode="auto">
            <a:xfrm>
              <a:off x="6538633" y="1785938"/>
              <a:ext cx="22204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2400" b="1" dirty="0">
                  <a:latin typeface="+mn-lt"/>
                </a:rPr>
                <a:t>Intraoperative</a:t>
              </a:r>
              <a:endParaRPr lang="en-US" altLang="en-US" b="1" dirty="0">
                <a:latin typeface="+mn-lt"/>
              </a:endParaRPr>
            </a:p>
          </p:txBody>
        </p:sp>
        <p:pic>
          <p:nvPicPr>
            <p:cNvPr id="26" name="Picture 1051" descr="C:\Users\Sheng\Documents\Literatures\Publications\MICCAI\PresentationA\sweep2_.bmp"/>
            <p:cNvPicPr>
              <a:picLocks noChangeAspect="1" noChangeArrowheads="1"/>
            </p:cNvPicPr>
            <p:nvPr>
              <p:custDataLst>
                <p:tags r:id="rId6"/>
              </p:custDataLst>
            </p:nvPr>
          </p:nvPicPr>
          <p:blipFill>
            <a:blip r:embed="rId35">
              <a:extLst>
                <a:ext uri="{28A0092B-C50C-407E-A947-70E740481C1C}">
                  <a14:useLocalDpi xmlns:a14="http://schemas.microsoft.com/office/drawing/2010/main" val="0"/>
                </a:ext>
              </a:extLst>
            </a:blip>
            <a:srcRect/>
            <a:stretch>
              <a:fillRect/>
            </a:stretch>
          </p:blipFill>
          <p:spPr bwMode="auto">
            <a:xfrm>
              <a:off x="6518275" y="2286000"/>
              <a:ext cx="2286000" cy="16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8" descr="MCWB01518_0000[1]"/>
            <p:cNvPicPr>
              <a:picLocks noChangeAspect="1" noChangeArrowheads="1"/>
            </p:cNvPicPr>
            <p:nvPr>
              <p:custDataLst>
                <p:tags r:id="rId7"/>
              </p:custDataLst>
            </p:nvPr>
          </p:nvPicPr>
          <p:blipFill>
            <a:blip r:embed="rId34">
              <a:extLst>
                <a:ext uri="{28A0092B-C50C-407E-A947-70E740481C1C}">
                  <a14:useLocalDpi xmlns:a14="http://schemas.microsoft.com/office/drawing/2010/main" val="0"/>
                </a:ext>
              </a:extLst>
            </a:blip>
            <a:srcRect/>
            <a:stretch>
              <a:fillRect/>
            </a:stretch>
          </p:blipFill>
          <p:spPr bwMode="auto">
            <a:xfrm>
              <a:off x="6267450" y="5749925"/>
              <a:ext cx="379413"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9" descr="MCSY00289_0000[1]"/>
            <p:cNvPicPr>
              <a:picLocks noChangeAspect="1" noChangeArrowheads="1"/>
            </p:cNvPicPr>
            <p:nvPr>
              <p:custDataLst>
                <p:tags r:id="rId8"/>
              </p:custDataLst>
            </p:nvPr>
          </p:nvPicPr>
          <p:blipFill>
            <a:blip r:embed="rId33" cstate="print">
              <a:extLst>
                <a:ext uri="{28A0092B-C50C-407E-A947-70E740481C1C}">
                  <a14:useLocalDpi xmlns:a14="http://schemas.microsoft.com/office/drawing/2010/main" val="0"/>
                </a:ext>
              </a:extLst>
            </a:blip>
            <a:srcRect/>
            <a:stretch>
              <a:fillRect/>
            </a:stretch>
          </p:blipFill>
          <p:spPr bwMode="auto">
            <a:xfrm>
              <a:off x="6249988" y="5326063"/>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10" descr="MCWB01518_0000[1]"/>
            <p:cNvPicPr>
              <a:picLocks noChangeAspect="1" noChangeArrowheads="1"/>
            </p:cNvPicPr>
            <p:nvPr>
              <p:custDataLst>
                <p:tags r:id="rId9"/>
              </p:custDataLst>
            </p:nvPr>
          </p:nvPicPr>
          <p:blipFill>
            <a:blip r:embed="rId34">
              <a:extLst>
                <a:ext uri="{28A0092B-C50C-407E-A947-70E740481C1C}">
                  <a14:useLocalDpi xmlns:a14="http://schemas.microsoft.com/office/drawing/2010/main" val="0"/>
                </a:ext>
              </a:extLst>
            </a:blip>
            <a:srcRect/>
            <a:stretch>
              <a:fillRect/>
            </a:stretch>
          </p:blipFill>
          <p:spPr bwMode="auto">
            <a:xfrm>
              <a:off x="6249988" y="4543425"/>
              <a:ext cx="379412"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11" descr="MCSY00289_0000[1]"/>
            <p:cNvPicPr>
              <a:picLocks noChangeAspect="1" noChangeArrowheads="1"/>
            </p:cNvPicPr>
            <p:nvPr>
              <p:custDataLst>
                <p:tags r:id="rId10"/>
              </p:custDataLst>
            </p:nvPr>
          </p:nvPicPr>
          <p:blipFill>
            <a:blip r:embed="rId33" cstate="print">
              <a:extLst>
                <a:ext uri="{28A0092B-C50C-407E-A947-70E740481C1C}">
                  <a14:useLocalDpi xmlns:a14="http://schemas.microsoft.com/office/drawing/2010/main" val="0"/>
                </a:ext>
              </a:extLst>
            </a:blip>
            <a:srcRect/>
            <a:stretch>
              <a:fillRect/>
            </a:stretch>
          </p:blipFill>
          <p:spPr bwMode="auto">
            <a:xfrm>
              <a:off x="6249988" y="4903788"/>
              <a:ext cx="36512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7"/>
            <p:cNvSpPr txBox="1">
              <a:spLocks noChangeArrowheads="1"/>
            </p:cNvSpPr>
            <p:nvPr>
              <p:custDataLst>
                <p:tags r:id="rId11"/>
              </p:custDataLst>
            </p:nvPr>
          </p:nvSpPr>
          <p:spPr bwMode="auto">
            <a:xfrm>
              <a:off x="6684963" y="4483100"/>
              <a:ext cx="23861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1800" b="1">
                  <a:latin typeface="+mn-lt"/>
                </a:rPr>
                <a:t>Temporal resolution</a:t>
              </a:r>
            </a:p>
          </p:txBody>
        </p:sp>
        <p:sp>
          <p:nvSpPr>
            <p:cNvPr id="32" name="Text Box 19"/>
            <p:cNvSpPr txBox="1">
              <a:spLocks noChangeArrowheads="1"/>
            </p:cNvSpPr>
            <p:nvPr>
              <p:custDataLst>
                <p:tags r:id="rId12"/>
              </p:custDataLst>
            </p:nvPr>
          </p:nvSpPr>
          <p:spPr bwMode="auto">
            <a:xfrm>
              <a:off x="6675438" y="4879975"/>
              <a:ext cx="212109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1800" b="1">
                  <a:latin typeface="+mn-lt"/>
                </a:rPr>
                <a:t>Spatial resolution</a:t>
              </a:r>
            </a:p>
          </p:txBody>
        </p:sp>
        <p:sp>
          <p:nvSpPr>
            <p:cNvPr id="33" name="Text Box 21"/>
            <p:cNvSpPr txBox="1">
              <a:spLocks noChangeArrowheads="1"/>
            </p:cNvSpPr>
            <p:nvPr>
              <p:custDataLst>
                <p:tags r:id="rId13"/>
              </p:custDataLst>
            </p:nvPr>
          </p:nvSpPr>
          <p:spPr bwMode="auto">
            <a:xfrm>
              <a:off x="6675438" y="5702300"/>
              <a:ext cx="169790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1800" b="1" dirty="0">
                  <a:latin typeface="+mn-lt"/>
                </a:rPr>
                <a:t>Cost effective</a:t>
              </a:r>
            </a:p>
          </p:txBody>
        </p:sp>
        <p:sp>
          <p:nvSpPr>
            <p:cNvPr id="34" name="Text Box 23"/>
            <p:cNvSpPr txBox="1">
              <a:spLocks noChangeArrowheads="1"/>
            </p:cNvSpPr>
            <p:nvPr>
              <p:custDataLst>
                <p:tags r:id="rId14"/>
              </p:custDataLst>
            </p:nvPr>
          </p:nvSpPr>
          <p:spPr bwMode="auto">
            <a:xfrm>
              <a:off x="6675438" y="5289550"/>
              <a:ext cx="25571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rgbClr val="000000"/>
                  </a:solidFill>
                  <a:latin typeface="Arial" pitchFamily="34" charset="0"/>
                </a:defRPr>
              </a:lvl1pPr>
              <a:lvl2pPr marL="742950" indent="-285750" eaLnBrk="0" hangingPunct="0">
                <a:defRPr sz="2000">
                  <a:solidFill>
                    <a:srgbClr val="000000"/>
                  </a:solidFill>
                  <a:latin typeface="Arial" pitchFamily="34" charset="0"/>
                </a:defRPr>
              </a:lvl2pPr>
              <a:lvl3pPr marL="1143000" indent="-228600" eaLnBrk="0" hangingPunct="0">
                <a:defRPr sz="2000">
                  <a:solidFill>
                    <a:srgbClr val="000000"/>
                  </a:solidFill>
                  <a:latin typeface="Arial" pitchFamily="34" charset="0"/>
                </a:defRPr>
              </a:lvl3pPr>
              <a:lvl4pPr marL="1600200" indent="-228600" eaLnBrk="0" hangingPunct="0">
                <a:defRPr sz="2000">
                  <a:solidFill>
                    <a:srgbClr val="000000"/>
                  </a:solidFill>
                  <a:latin typeface="Arial" pitchFamily="34" charset="0"/>
                </a:defRPr>
              </a:lvl4pPr>
              <a:lvl5pPr marL="2057400" indent="-228600" eaLnBrk="0" hangingPunct="0">
                <a:defRPr sz="2000">
                  <a:solidFill>
                    <a:srgbClr val="000000"/>
                  </a:solidFill>
                  <a:latin typeface="Arial" pitchFamily="34" charset="0"/>
                </a:defRPr>
              </a:lvl5pPr>
              <a:lvl6pPr marL="2514600" indent="-228600" eaLnBrk="0" fontAlgn="base" hangingPunct="0">
                <a:spcBef>
                  <a:spcPct val="0"/>
                </a:spcBef>
                <a:spcAft>
                  <a:spcPct val="0"/>
                </a:spcAft>
                <a:defRPr sz="2000">
                  <a:solidFill>
                    <a:srgbClr val="000000"/>
                  </a:solidFill>
                  <a:latin typeface="Arial" pitchFamily="34" charset="0"/>
                </a:defRPr>
              </a:lvl6pPr>
              <a:lvl7pPr marL="2971800" indent="-228600" eaLnBrk="0" fontAlgn="base" hangingPunct="0">
                <a:spcBef>
                  <a:spcPct val="0"/>
                </a:spcBef>
                <a:spcAft>
                  <a:spcPct val="0"/>
                </a:spcAft>
                <a:defRPr sz="2000">
                  <a:solidFill>
                    <a:srgbClr val="000000"/>
                  </a:solidFill>
                  <a:latin typeface="Arial" pitchFamily="34" charset="0"/>
                </a:defRPr>
              </a:lvl7pPr>
              <a:lvl8pPr marL="3429000" indent="-228600" eaLnBrk="0" fontAlgn="base" hangingPunct="0">
                <a:spcBef>
                  <a:spcPct val="0"/>
                </a:spcBef>
                <a:spcAft>
                  <a:spcPct val="0"/>
                </a:spcAft>
                <a:defRPr sz="2000">
                  <a:solidFill>
                    <a:srgbClr val="000000"/>
                  </a:solidFill>
                  <a:latin typeface="Arial" pitchFamily="34" charset="0"/>
                </a:defRPr>
              </a:lvl8pPr>
              <a:lvl9pPr marL="3886200" indent="-228600" eaLnBrk="0" fontAlgn="base" hangingPunct="0">
                <a:spcBef>
                  <a:spcPct val="0"/>
                </a:spcBef>
                <a:spcAft>
                  <a:spcPct val="0"/>
                </a:spcAft>
                <a:defRPr sz="2000">
                  <a:solidFill>
                    <a:srgbClr val="000000"/>
                  </a:solidFill>
                  <a:latin typeface="Arial" pitchFamily="34" charset="0"/>
                </a:defRPr>
              </a:lvl9pPr>
            </a:lstStyle>
            <a:p>
              <a:pPr eaLnBrk="1" fontAlgn="auto" hangingPunct="1">
                <a:spcBef>
                  <a:spcPts val="0"/>
                </a:spcBef>
                <a:spcAft>
                  <a:spcPts val="0"/>
                </a:spcAft>
                <a:defRPr/>
              </a:pPr>
              <a:r>
                <a:rPr lang="en-US" altLang="en-US" sz="1800" b="1">
                  <a:latin typeface="+mn-lt"/>
                </a:rPr>
                <a:t>Sensitivity/Specificity</a:t>
              </a:r>
            </a:p>
          </p:txBody>
        </p:sp>
      </p:grpSp>
      <p:grpSp>
        <p:nvGrpSpPr>
          <p:cNvPr id="35" name="Group 34"/>
          <p:cNvGrpSpPr/>
          <p:nvPr/>
        </p:nvGrpSpPr>
        <p:grpSpPr>
          <a:xfrm>
            <a:off x="3450398" y="4871935"/>
            <a:ext cx="2123167" cy="1371744"/>
            <a:chOff x="3719966" y="5078413"/>
            <a:chExt cx="2123167" cy="1371744"/>
          </a:xfrm>
        </p:grpSpPr>
        <p:pic>
          <p:nvPicPr>
            <p:cNvPr id="36" name="Picture 2" descr="C:\Users\usd15988\Documents\InnovationDays\InnovationDay_2014\UroNav_logo.gif"/>
            <p:cNvPicPr>
              <a:picLocks noChangeAspect="1" noChangeArrowheads="1"/>
            </p:cNvPicPr>
            <p:nvPr>
              <p:custDataLst>
                <p:tags r:id="rId2"/>
              </p:custDataLst>
            </p:nvPr>
          </p:nvPicPr>
          <p:blipFill>
            <a:blip r:embed="rId36" cstate="print">
              <a:extLst>
                <a:ext uri="{28A0092B-C50C-407E-A947-70E740481C1C}">
                  <a14:useLocalDpi xmlns:a14="http://schemas.microsoft.com/office/drawing/2010/main" val="0"/>
                </a:ext>
              </a:extLst>
            </a:blip>
            <a:srcRect/>
            <a:stretch>
              <a:fillRect/>
            </a:stretch>
          </p:blipFill>
          <p:spPr bwMode="auto">
            <a:xfrm>
              <a:off x="3719966" y="5510213"/>
              <a:ext cx="2123167" cy="939944"/>
            </a:xfrm>
            <a:prstGeom prst="rect">
              <a:avLst/>
            </a:prstGeom>
            <a:noFill/>
            <a:extLst>
              <a:ext uri="{909E8E84-426E-40DD-AFC4-6F175D3DCCD1}">
                <a14:hiddenFill xmlns:a14="http://schemas.microsoft.com/office/drawing/2010/main">
                  <a:solidFill>
                    <a:srgbClr val="FFFFFF"/>
                  </a:solidFill>
                </a14:hiddenFill>
              </a:ext>
            </a:extLst>
          </p:spPr>
        </p:pic>
        <p:sp>
          <p:nvSpPr>
            <p:cNvPr id="37" name="Down Arrow 36"/>
            <p:cNvSpPr/>
            <p:nvPr>
              <p:custDataLst>
                <p:tags r:id="rId3"/>
              </p:custDataLst>
            </p:nvPr>
          </p:nvSpPr>
          <p:spPr>
            <a:xfrm>
              <a:off x="4629149" y="5078413"/>
              <a:ext cx="304800" cy="527050"/>
            </a:xfrm>
            <a:prstGeom prst="down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1" fontAlgn="auto" hangingPunct="1">
                <a:spcBef>
                  <a:spcPts val="0"/>
                </a:spcBef>
                <a:spcAft>
                  <a:spcPts val="0"/>
                </a:spcAft>
                <a:defRPr/>
              </a:pPr>
              <a:endParaRPr lang="en-US" sz="1800" b="1">
                <a:solidFill>
                  <a:srgbClr val="FFFFFF"/>
                </a:solidFill>
              </a:endParaRPr>
            </a:p>
          </p:txBody>
        </p:sp>
      </p:grpSp>
      <p:sp>
        <p:nvSpPr>
          <p:cNvPr id="38" name="TextBox 37">
            <a:extLst>
              <a:ext uri="{FF2B5EF4-FFF2-40B4-BE49-F238E27FC236}">
                <a16:creationId xmlns:a16="http://schemas.microsoft.com/office/drawing/2014/main" id="{5E41C272-E9A5-714A-999E-320BF9D0B835}"/>
              </a:ext>
            </a:extLst>
          </p:cNvPr>
          <p:cNvSpPr txBox="1"/>
          <p:nvPr/>
        </p:nvSpPr>
        <p:spPr>
          <a:xfrm>
            <a:off x="825919" y="6211228"/>
            <a:ext cx="4747646" cy="400110"/>
          </a:xfrm>
          <a:prstGeom prst="rect">
            <a:avLst/>
          </a:prstGeom>
          <a:noFill/>
        </p:spPr>
        <p:txBody>
          <a:bodyPr wrap="none" rtlCol="0">
            <a:spAutoFit/>
          </a:bodyPr>
          <a:lstStyle/>
          <a:p>
            <a:r>
              <a:rPr lang="en-US" sz="2000" dirty="0">
                <a:solidFill>
                  <a:srgbClr val="FF0000"/>
                </a:solidFill>
              </a:rPr>
              <a:t>Dr. Pingkun Yan’s work with NIH, Philips</a:t>
            </a:r>
          </a:p>
        </p:txBody>
      </p:sp>
    </p:spTree>
    <p:extLst>
      <p:ext uri="{BB962C8B-B14F-4D97-AF65-F5344CB8AC3E}">
        <p14:creationId xmlns:p14="http://schemas.microsoft.com/office/powerpoint/2010/main" val="1924138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wipe(up)">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 &amp; MRI Fusion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45" y="990600"/>
            <a:ext cx="4915618" cy="40640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05774" y="995520"/>
            <a:ext cx="4934858" cy="4064000"/>
          </a:xfrm>
          <a:prstGeom prst="rect">
            <a:avLst/>
          </a:prstGeom>
        </p:spPr>
      </p:pic>
      <p:sp>
        <p:nvSpPr>
          <p:cNvPr id="6" name="TextBox 5"/>
          <p:cNvSpPr txBox="1"/>
          <p:nvPr/>
        </p:nvSpPr>
        <p:spPr>
          <a:xfrm>
            <a:off x="142669" y="1245820"/>
            <a:ext cx="914400" cy="914400"/>
          </a:xfrm>
          <a:prstGeom prst="rect">
            <a:avLst/>
          </a:prstGeom>
        </p:spPr>
        <p:txBody>
          <a:bodyPr vert="horz" wrap="none" lIns="0" tIns="0" rIns="0" bIns="0" spcCol="385658" rtlCol="0">
            <a:noAutofit/>
          </a:bodyPr>
          <a:lstStyle/>
          <a:p>
            <a:r>
              <a:rPr lang="en-US" sz="1800" b="1" dirty="0">
                <a:solidFill>
                  <a:schemeClr val="bg1"/>
                </a:solidFill>
              </a:rPr>
              <a:t>Before</a:t>
            </a:r>
            <a:r>
              <a:rPr lang="en-US" sz="1800" b="1" dirty="0">
                <a:solidFill>
                  <a:srgbClr val="FFFF00"/>
                </a:solidFill>
              </a:rPr>
              <a:t> </a:t>
            </a:r>
            <a:r>
              <a:rPr lang="en-US" sz="1800" b="1" dirty="0">
                <a:solidFill>
                  <a:srgbClr val="FF2121"/>
                </a:solidFill>
              </a:rPr>
              <a:t>0.239</a:t>
            </a:r>
          </a:p>
        </p:txBody>
      </p:sp>
      <p:sp>
        <p:nvSpPr>
          <p:cNvPr id="7" name="TextBox 6"/>
          <p:cNvSpPr txBox="1"/>
          <p:nvPr/>
        </p:nvSpPr>
        <p:spPr>
          <a:xfrm>
            <a:off x="4348675" y="1263566"/>
            <a:ext cx="914400" cy="914400"/>
          </a:xfrm>
          <a:prstGeom prst="rect">
            <a:avLst/>
          </a:prstGeom>
        </p:spPr>
        <p:txBody>
          <a:bodyPr vert="horz" wrap="none" lIns="0" tIns="0" rIns="0" bIns="0" spcCol="385658" rtlCol="0">
            <a:noAutofit/>
          </a:bodyPr>
          <a:lstStyle/>
          <a:p>
            <a:r>
              <a:rPr lang="en-US" sz="1800" b="1" dirty="0">
                <a:solidFill>
                  <a:schemeClr val="bg1"/>
                </a:solidFill>
              </a:rPr>
              <a:t>After</a:t>
            </a:r>
            <a:r>
              <a:rPr lang="en-US" sz="1800" b="1" dirty="0">
                <a:solidFill>
                  <a:srgbClr val="FFFF00"/>
                </a:solidFill>
              </a:rPr>
              <a:t> </a:t>
            </a:r>
            <a:r>
              <a:rPr lang="en-US" sz="1800" b="1" dirty="0">
                <a:solidFill>
                  <a:srgbClr val="00FF50"/>
                </a:solidFill>
              </a:rPr>
              <a:t>0.9946</a:t>
            </a:r>
          </a:p>
        </p:txBody>
      </p:sp>
      <p:sp>
        <p:nvSpPr>
          <p:cNvPr id="9" name="TextBox 8">
            <a:extLst>
              <a:ext uri="{FF2B5EF4-FFF2-40B4-BE49-F238E27FC236}">
                <a16:creationId xmlns:a16="http://schemas.microsoft.com/office/drawing/2014/main" id="{5E41C272-E9A5-714A-999E-320BF9D0B835}"/>
              </a:ext>
            </a:extLst>
          </p:cNvPr>
          <p:cNvSpPr txBox="1"/>
          <p:nvPr/>
        </p:nvSpPr>
        <p:spPr>
          <a:xfrm>
            <a:off x="2744995" y="6033786"/>
            <a:ext cx="4747646" cy="400110"/>
          </a:xfrm>
          <a:prstGeom prst="rect">
            <a:avLst/>
          </a:prstGeom>
          <a:noFill/>
        </p:spPr>
        <p:txBody>
          <a:bodyPr wrap="none" rtlCol="0">
            <a:spAutoFit/>
          </a:bodyPr>
          <a:lstStyle/>
          <a:p>
            <a:r>
              <a:rPr lang="en-US" sz="2000" dirty="0">
                <a:solidFill>
                  <a:srgbClr val="FF0000"/>
                </a:solidFill>
              </a:rPr>
              <a:t>Dr. Pingkun Yan’s work with NIH, Philips</a:t>
            </a:r>
          </a:p>
        </p:txBody>
      </p:sp>
    </p:spTree>
    <p:extLst>
      <p:ext uri="{BB962C8B-B14F-4D97-AF65-F5344CB8AC3E}">
        <p14:creationId xmlns:p14="http://schemas.microsoft.com/office/powerpoint/2010/main" val="3304085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Photoacoustic Tomography</a:t>
            </a:r>
          </a:p>
        </p:txBody>
      </p:sp>
      <p:sp>
        <p:nvSpPr>
          <p:cNvPr id="6" name="Rectangle 5"/>
          <p:cNvSpPr/>
          <p:nvPr/>
        </p:nvSpPr>
        <p:spPr>
          <a:xfrm>
            <a:off x="0" y="6145493"/>
            <a:ext cx="8475233" cy="400110"/>
          </a:xfrm>
          <a:prstGeom prst="rect">
            <a:avLst/>
          </a:prstGeom>
        </p:spPr>
        <p:txBody>
          <a:bodyPr wrap="square">
            <a:spAutoFit/>
          </a:bodyPr>
          <a:lstStyle/>
          <a:p>
            <a:pPr algn="r"/>
            <a:r>
              <a:rPr lang="en-US" sz="2000" dirty="0">
                <a:solidFill>
                  <a:srgbClr val="FF0000"/>
                </a:solidFill>
              </a:rPr>
              <a:t>Toumia et al. (2016); </a:t>
            </a:r>
            <a:r>
              <a:rPr lang="en-US" sz="2000" dirty="0">
                <a:solidFill>
                  <a:srgbClr val="FF0000"/>
                </a:solidFill>
                <a:hlinkClick r:id="rId3"/>
              </a:rPr>
              <a:t>https://pubs.acs.org/doi/10.1021/acsami.6b04184</a:t>
            </a:r>
            <a:r>
              <a:rPr lang="en-US" sz="2000" dirty="0">
                <a:solidFill>
                  <a:srgbClr val="FF0000"/>
                </a:solidFill>
              </a:rPr>
              <a:t> </a:t>
            </a:r>
          </a:p>
        </p:txBody>
      </p:sp>
      <p:pic>
        <p:nvPicPr>
          <p:cNvPr id="8" name="Picture 7"/>
          <p:cNvPicPr>
            <a:picLocks noChangeAspect="1"/>
          </p:cNvPicPr>
          <p:nvPr/>
        </p:nvPicPr>
        <p:blipFill>
          <a:blip r:embed="rId4"/>
          <a:stretch>
            <a:fillRect/>
          </a:stretch>
        </p:blipFill>
        <p:spPr>
          <a:xfrm>
            <a:off x="692551" y="990600"/>
            <a:ext cx="6338888" cy="4995044"/>
          </a:xfrm>
          <a:prstGeom prst="rect">
            <a:avLst/>
          </a:prstGeom>
        </p:spPr>
      </p:pic>
    </p:spTree>
    <p:extLst>
      <p:ext uri="{BB962C8B-B14F-4D97-AF65-F5344CB8AC3E}">
        <p14:creationId xmlns:p14="http://schemas.microsoft.com/office/powerpoint/2010/main" val="907518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Photoacoustic Tomography</a:t>
            </a:r>
          </a:p>
        </p:txBody>
      </p:sp>
      <p:pic>
        <p:nvPicPr>
          <p:cNvPr id="4" name="Picture 3"/>
          <p:cNvPicPr>
            <a:picLocks noChangeAspect="1"/>
          </p:cNvPicPr>
          <p:nvPr/>
        </p:nvPicPr>
        <p:blipFill>
          <a:blip r:embed="rId3"/>
          <a:stretch>
            <a:fillRect/>
          </a:stretch>
        </p:blipFill>
        <p:spPr>
          <a:xfrm>
            <a:off x="325309" y="1177911"/>
            <a:ext cx="8434388" cy="4955858"/>
          </a:xfrm>
          <a:prstGeom prst="rect">
            <a:avLst/>
          </a:prstGeom>
        </p:spPr>
      </p:pic>
    </p:spTree>
    <p:extLst>
      <p:ext uri="{BB962C8B-B14F-4D97-AF65-F5344CB8AC3E}">
        <p14:creationId xmlns:p14="http://schemas.microsoft.com/office/powerpoint/2010/main" val="40531599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i</a:t>
            </a:r>
            <a:r>
              <a:rPr lang="en-US" dirty="0"/>
              <a:t>US in </a:t>
            </a:r>
            <a:r>
              <a:rPr lang="en-US" i="1" dirty="0"/>
              <a:t>i</a:t>
            </a:r>
            <a:r>
              <a:rPr lang="en-US" dirty="0"/>
              <a:t>Phone</a:t>
            </a:r>
          </a:p>
        </p:txBody>
      </p:sp>
      <p:pic>
        <p:nvPicPr>
          <p:cNvPr id="4" name="Picture 3" descr="Image result for us prob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4173355"/>
            <a:ext cx="4501769" cy="25322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2584112" y="742044"/>
            <a:ext cx="3905250" cy="3114675"/>
          </a:xfrm>
          <a:prstGeom prst="rect">
            <a:avLst/>
          </a:prstGeom>
        </p:spPr>
      </p:pic>
      <p:sp>
        <p:nvSpPr>
          <p:cNvPr id="6" name="TextBox 5"/>
          <p:cNvSpPr txBox="1"/>
          <p:nvPr/>
        </p:nvSpPr>
        <p:spPr>
          <a:xfrm>
            <a:off x="5639642" y="1639572"/>
            <a:ext cx="3323588" cy="707886"/>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Garamond" pitchFamily="18" charset="0"/>
                <a:ea typeface="+mn-ea"/>
                <a:cs typeface="Times New Roman" pitchFamily="18" charset="0"/>
              </a:defRPr>
            </a:lvl1pPr>
            <a:lvl2pPr marL="457200" algn="l" rtl="0" fontAlgn="base">
              <a:spcBef>
                <a:spcPct val="0"/>
              </a:spcBef>
              <a:spcAft>
                <a:spcPct val="0"/>
              </a:spcAft>
              <a:defRPr sz="2400" kern="1200">
                <a:solidFill>
                  <a:schemeClr val="tx1"/>
                </a:solidFill>
                <a:latin typeface="Garamond" pitchFamily="18" charset="0"/>
                <a:ea typeface="+mn-ea"/>
                <a:cs typeface="Times New Roman" pitchFamily="18" charset="0"/>
              </a:defRPr>
            </a:lvl2pPr>
            <a:lvl3pPr marL="914400" algn="l" rtl="0" fontAlgn="base">
              <a:spcBef>
                <a:spcPct val="0"/>
              </a:spcBef>
              <a:spcAft>
                <a:spcPct val="0"/>
              </a:spcAft>
              <a:defRPr sz="2400" kern="1200">
                <a:solidFill>
                  <a:schemeClr val="tx1"/>
                </a:solidFill>
                <a:latin typeface="Garamond" pitchFamily="18" charset="0"/>
                <a:ea typeface="+mn-ea"/>
                <a:cs typeface="Times New Roman" pitchFamily="18" charset="0"/>
              </a:defRPr>
            </a:lvl3pPr>
            <a:lvl4pPr marL="1371600" algn="l" rtl="0" fontAlgn="base">
              <a:spcBef>
                <a:spcPct val="0"/>
              </a:spcBef>
              <a:spcAft>
                <a:spcPct val="0"/>
              </a:spcAft>
              <a:defRPr sz="2400" kern="1200">
                <a:solidFill>
                  <a:schemeClr val="tx1"/>
                </a:solidFill>
                <a:latin typeface="Garamond" pitchFamily="18" charset="0"/>
                <a:ea typeface="+mn-ea"/>
                <a:cs typeface="Times New Roman" pitchFamily="18" charset="0"/>
              </a:defRPr>
            </a:lvl4pPr>
            <a:lvl5pPr marL="1828800" algn="l" rtl="0" fontAlgn="base">
              <a:spcBef>
                <a:spcPct val="0"/>
              </a:spcBef>
              <a:spcAft>
                <a:spcPct val="0"/>
              </a:spcAft>
              <a:defRPr sz="2400" kern="1200">
                <a:solidFill>
                  <a:schemeClr val="tx1"/>
                </a:solidFill>
                <a:latin typeface="Garamond" pitchFamily="18" charset="0"/>
                <a:ea typeface="+mn-ea"/>
                <a:cs typeface="Times New Roman" pitchFamily="18" charset="0"/>
              </a:defRPr>
            </a:lvl5pPr>
            <a:lvl6pPr marL="2286000" algn="l" defTabSz="914400" rtl="0" eaLnBrk="1" latinLnBrk="0" hangingPunct="1">
              <a:defRPr sz="2400" kern="1200">
                <a:solidFill>
                  <a:schemeClr val="tx1"/>
                </a:solidFill>
                <a:latin typeface="Garamond" pitchFamily="18" charset="0"/>
                <a:ea typeface="+mn-ea"/>
                <a:cs typeface="Times New Roman" pitchFamily="18" charset="0"/>
              </a:defRPr>
            </a:lvl6pPr>
            <a:lvl7pPr marL="2743200" algn="l" defTabSz="914400" rtl="0" eaLnBrk="1" latinLnBrk="0" hangingPunct="1">
              <a:defRPr sz="2400" kern="1200">
                <a:solidFill>
                  <a:schemeClr val="tx1"/>
                </a:solidFill>
                <a:latin typeface="Garamond" pitchFamily="18" charset="0"/>
                <a:ea typeface="+mn-ea"/>
                <a:cs typeface="Times New Roman" pitchFamily="18" charset="0"/>
              </a:defRPr>
            </a:lvl7pPr>
            <a:lvl8pPr marL="3200400" algn="l" defTabSz="914400" rtl="0" eaLnBrk="1" latinLnBrk="0" hangingPunct="1">
              <a:defRPr sz="2400" kern="1200">
                <a:solidFill>
                  <a:schemeClr val="tx1"/>
                </a:solidFill>
                <a:latin typeface="Garamond" pitchFamily="18" charset="0"/>
                <a:ea typeface="+mn-ea"/>
                <a:cs typeface="Times New Roman" pitchFamily="18" charset="0"/>
              </a:defRPr>
            </a:lvl8pPr>
            <a:lvl9pPr marL="3657600" algn="l" defTabSz="914400" rtl="0" eaLnBrk="1" latinLnBrk="0" hangingPunct="1">
              <a:defRPr sz="2400" kern="1200">
                <a:solidFill>
                  <a:schemeClr val="tx1"/>
                </a:solidFill>
                <a:latin typeface="Garamond" pitchFamily="18" charset="0"/>
                <a:ea typeface="+mn-ea"/>
                <a:cs typeface="Times New Roman" pitchFamily="18" charset="0"/>
              </a:defRPr>
            </a:lvl9pPr>
          </a:lstStyle>
          <a:p>
            <a:r>
              <a:rPr lang="en-US" sz="4000" b="1" dirty="0">
                <a:solidFill>
                  <a:srgbClr val="FF0000"/>
                </a:solidFill>
                <a:latin typeface="+mn-lt"/>
              </a:rPr>
              <a:t>v </a:t>
            </a:r>
            <a:r>
              <a:rPr lang="en-US" b="1" dirty="0">
                <a:solidFill>
                  <a:srgbClr val="FF0000"/>
                </a:solidFill>
                <a:latin typeface="+mn-lt"/>
              </a:rPr>
              <a:t>(RBC velocity) </a:t>
            </a:r>
            <a:r>
              <a:rPr lang="en-US" sz="4000" b="1" dirty="0">
                <a:solidFill>
                  <a:srgbClr val="FF0000"/>
                </a:solidFill>
                <a:latin typeface="+mn-lt"/>
              </a:rPr>
              <a:t>+ </a:t>
            </a:r>
          </a:p>
        </p:txBody>
      </p:sp>
      <p:sp>
        <p:nvSpPr>
          <p:cNvPr id="7" name="TextBox 6"/>
          <p:cNvSpPr txBox="1"/>
          <p:nvPr/>
        </p:nvSpPr>
        <p:spPr>
          <a:xfrm>
            <a:off x="4708864" y="2897270"/>
            <a:ext cx="2972586" cy="1323439"/>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Garamond" pitchFamily="18" charset="0"/>
                <a:ea typeface="+mn-ea"/>
                <a:cs typeface="Times New Roman" pitchFamily="18" charset="0"/>
              </a:defRPr>
            </a:lvl1pPr>
            <a:lvl2pPr marL="457200" algn="l" rtl="0" fontAlgn="base">
              <a:spcBef>
                <a:spcPct val="0"/>
              </a:spcBef>
              <a:spcAft>
                <a:spcPct val="0"/>
              </a:spcAft>
              <a:defRPr sz="2400" kern="1200">
                <a:solidFill>
                  <a:schemeClr val="tx1"/>
                </a:solidFill>
                <a:latin typeface="Garamond" pitchFamily="18" charset="0"/>
                <a:ea typeface="+mn-ea"/>
                <a:cs typeface="Times New Roman" pitchFamily="18" charset="0"/>
              </a:defRPr>
            </a:lvl2pPr>
            <a:lvl3pPr marL="914400" algn="l" rtl="0" fontAlgn="base">
              <a:spcBef>
                <a:spcPct val="0"/>
              </a:spcBef>
              <a:spcAft>
                <a:spcPct val="0"/>
              </a:spcAft>
              <a:defRPr sz="2400" kern="1200">
                <a:solidFill>
                  <a:schemeClr val="tx1"/>
                </a:solidFill>
                <a:latin typeface="Garamond" pitchFamily="18" charset="0"/>
                <a:ea typeface="+mn-ea"/>
                <a:cs typeface="Times New Roman" pitchFamily="18" charset="0"/>
              </a:defRPr>
            </a:lvl3pPr>
            <a:lvl4pPr marL="1371600" algn="l" rtl="0" fontAlgn="base">
              <a:spcBef>
                <a:spcPct val="0"/>
              </a:spcBef>
              <a:spcAft>
                <a:spcPct val="0"/>
              </a:spcAft>
              <a:defRPr sz="2400" kern="1200">
                <a:solidFill>
                  <a:schemeClr val="tx1"/>
                </a:solidFill>
                <a:latin typeface="Garamond" pitchFamily="18" charset="0"/>
                <a:ea typeface="+mn-ea"/>
                <a:cs typeface="Times New Roman" pitchFamily="18" charset="0"/>
              </a:defRPr>
            </a:lvl4pPr>
            <a:lvl5pPr marL="1828800" algn="l" rtl="0" fontAlgn="base">
              <a:spcBef>
                <a:spcPct val="0"/>
              </a:spcBef>
              <a:spcAft>
                <a:spcPct val="0"/>
              </a:spcAft>
              <a:defRPr sz="2400" kern="1200">
                <a:solidFill>
                  <a:schemeClr val="tx1"/>
                </a:solidFill>
                <a:latin typeface="Garamond" pitchFamily="18" charset="0"/>
                <a:ea typeface="+mn-ea"/>
                <a:cs typeface="Times New Roman" pitchFamily="18" charset="0"/>
              </a:defRPr>
            </a:lvl5pPr>
            <a:lvl6pPr marL="2286000" algn="l" defTabSz="914400" rtl="0" eaLnBrk="1" latinLnBrk="0" hangingPunct="1">
              <a:defRPr sz="2400" kern="1200">
                <a:solidFill>
                  <a:schemeClr val="tx1"/>
                </a:solidFill>
                <a:latin typeface="Garamond" pitchFamily="18" charset="0"/>
                <a:ea typeface="+mn-ea"/>
                <a:cs typeface="Times New Roman" pitchFamily="18" charset="0"/>
              </a:defRPr>
            </a:lvl6pPr>
            <a:lvl7pPr marL="2743200" algn="l" defTabSz="914400" rtl="0" eaLnBrk="1" latinLnBrk="0" hangingPunct="1">
              <a:defRPr sz="2400" kern="1200">
                <a:solidFill>
                  <a:schemeClr val="tx1"/>
                </a:solidFill>
                <a:latin typeface="Garamond" pitchFamily="18" charset="0"/>
                <a:ea typeface="+mn-ea"/>
                <a:cs typeface="Times New Roman" pitchFamily="18" charset="0"/>
              </a:defRPr>
            </a:lvl7pPr>
            <a:lvl8pPr marL="3200400" algn="l" defTabSz="914400" rtl="0" eaLnBrk="1" latinLnBrk="0" hangingPunct="1">
              <a:defRPr sz="2400" kern="1200">
                <a:solidFill>
                  <a:schemeClr val="tx1"/>
                </a:solidFill>
                <a:latin typeface="Garamond" pitchFamily="18" charset="0"/>
                <a:ea typeface="+mn-ea"/>
                <a:cs typeface="Times New Roman" pitchFamily="18" charset="0"/>
              </a:defRPr>
            </a:lvl8pPr>
            <a:lvl9pPr marL="3657600" algn="l" defTabSz="914400" rtl="0" eaLnBrk="1" latinLnBrk="0" hangingPunct="1">
              <a:defRPr sz="2400" kern="1200">
                <a:solidFill>
                  <a:schemeClr val="tx1"/>
                </a:solidFill>
                <a:latin typeface="Garamond" pitchFamily="18" charset="0"/>
                <a:ea typeface="+mn-ea"/>
                <a:cs typeface="Times New Roman" pitchFamily="18" charset="0"/>
              </a:defRPr>
            </a:lvl9pPr>
          </a:lstStyle>
          <a:p>
            <a:r>
              <a:rPr lang="en-US" sz="4000" b="1" dirty="0">
                <a:solidFill>
                  <a:srgbClr val="0000FF"/>
                </a:solidFill>
                <a:latin typeface="+mn-lt"/>
              </a:rPr>
              <a:t>s </a:t>
            </a:r>
            <a:r>
              <a:rPr lang="en-US" b="1" dirty="0">
                <a:solidFill>
                  <a:srgbClr val="0000FF"/>
                </a:solidFill>
                <a:latin typeface="+mn-lt"/>
              </a:rPr>
              <a:t>(cross-area) </a:t>
            </a:r>
            <a:r>
              <a:rPr lang="en-US" sz="4000" b="1" dirty="0">
                <a:solidFill>
                  <a:srgbClr val="0000FF"/>
                </a:solidFill>
                <a:latin typeface="+mn-lt"/>
              </a:rPr>
              <a:t>– </a:t>
            </a:r>
          </a:p>
          <a:p>
            <a:r>
              <a:rPr lang="en-US" sz="4000" b="1" dirty="0">
                <a:solidFill>
                  <a:srgbClr val="0000FF"/>
                </a:solidFill>
                <a:latin typeface="+mn-lt"/>
              </a:rPr>
              <a:t>p </a:t>
            </a:r>
            <a:r>
              <a:rPr lang="en-US" b="1" dirty="0">
                <a:solidFill>
                  <a:srgbClr val="0000FF"/>
                </a:solidFill>
                <a:latin typeface="+mn-lt"/>
              </a:rPr>
              <a:t>(pressure) </a:t>
            </a:r>
            <a:r>
              <a:rPr lang="en-US" sz="4000" b="1" dirty="0">
                <a:solidFill>
                  <a:srgbClr val="0000FF"/>
                </a:solidFill>
                <a:latin typeface="+mn-lt"/>
              </a:rPr>
              <a:t>+</a:t>
            </a:r>
          </a:p>
        </p:txBody>
      </p:sp>
      <p:sp>
        <p:nvSpPr>
          <p:cNvPr id="8" name="TextBox 7"/>
          <p:cNvSpPr txBox="1"/>
          <p:nvPr/>
        </p:nvSpPr>
        <p:spPr>
          <a:xfrm>
            <a:off x="1005029" y="2151833"/>
            <a:ext cx="2972820" cy="707886"/>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Garamond" pitchFamily="18" charset="0"/>
                <a:ea typeface="+mn-ea"/>
                <a:cs typeface="Times New Roman" pitchFamily="18" charset="0"/>
              </a:defRPr>
            </a:lvl1pPr>
            <a:lvl2pPr marL="457200" algn="l" rtl="0" fontAlgn="base">
              <a:spcBef>
                <a:spcPct val="0"/>
              </a:spcBef>
              <a:spcAft>
                <a:spcPct val="0"/>
              </a:spcAft>
              <a:defRPr sz="2400" kern="1200">
                <a:solidFill>
                  <a:schemeClr val="tx1"/>
                </a:solidFill>
                <a:latin typeface="Garamond" pitchFamily="18" charset="0"/>
                <a:ea typeface="+mn-ea"/>
                <a:cs typeface="Times New Roman" pitchFamily="18" charset="0"/>
              </a:defRPr>
            </a:lvl2pPr>
            <a:lvl3pPr marL="914400" algn="l" rtl="0" fontAlgn="base">
              <a:spcBef>
                <a:spcPct val="0"/>
              </a:spcBef>
              <a:spcAft>
                <a:spcPct val="0"/>
              </a:spcAft>
              <a:defRPr sz="2400" kern="1200">
                <a:solidFill>
                  <a:schemeClr val="tx1"/>
                </a:solidFill>
                <a:latin typeface="Garamond" pitchFamily="18" charset="0"/>
                <a:ea typeface="+mn-ea"/>
                <a:cs typeface="Times New Roman" pitchFamily="18" charset="0"/>
              </a:defRPr>
            </a:lvl3pPr>
            <a:lvl4pPr marL="1371600" algn="l" rtl="0" fontAlgn="base">
              <a:spcBef>
                <a:spcPct val="0"/>
              </a:spcBef>
              <a:spcAft>
                <a:spcPct val="0"/>
              </a:spcAft>
              <a:defRPr sz="2400" kern="1200">
                <a:solidFill>
                  <a:schemeClr val="tx1"/>
                </a:solidFill>
                <a:latin typeface="Garamond" pitchFamily="18" charset="0"/>
                <a:ea typeface="+mn-ea"/>
                <a:cs typeface="Times New Roman" pitchFamily="18" charset="0"/>
              </a:defRPr>
            </a:lvl4pPr>
            <a:lvl5pPr marL="1828800" algn="l" rtl="0" fontAlgn="base">
              <a:spcBef>
                <a:spcPct val="0"/>
              </a:spcBef>
              <a:spcAft>
                <a:spcPct val="0"/>
              </a:spcAft>
              <a:defRPr sz="2400" kern="1200">
                <a:solidFill>
                  <a:schemeClr val="tx1"/>
                </a:solidFill>
                <a:latin typeface="Garamond" pitchFamily="18" charset="0"/>
                <a:ea typeface="+mn-ea"/>
                <a:cs typeface="Times New Roman" pitchFamily="18" charset="0"/>
              </a:defRPr>
            </a:lvl5pPr>
            <a:lvl6pPr marL="2286000" algn="l" defTabSz="914400" rtl="0" eaLnBrk="1" latinLnBrk="0" hangingPunct="1">
              <a:defRPr sz="2400" kern="1200">
                <a:solidFill>
                  <a:schemeClr val="tx1"/>
                </a:solidFill>
                <a:latin typeface="Garamond" pitchFamily="18" charset="0"/>
                <a:ea typeface="+mn-ea"/>
                <a:cs typeface="Times New Roman" pitchFamily="18" charset="0"/>
              </a:defRPr>
            </a:lvl6pPr>
            <a:lvl7pPr marL="2743200" algn="l" defTabSz="914400" rtl="0" eaLnBrk="1" latinLnBrk="0" hangingPunct="1">
              <a:defRPr sz="2400" kern="1200">
                <a:solidFill>
                  <a:schemeClr val="tx1"/>
                </a:solidFill>
                <a:latin typeface="Garamond" pitchFamily="18" charset="0"/>
                <a:ea typeface="+mn-ea"/>
                <a:cs typeface="Times New Roman" pitchFamily="18" charset="0"/>
              </a:defRPr>
            </a:lvl7pPr>
            <a:lvl8pPr marL="3200400" algn="l" defTabSz="914400" rtl="0" eaLnBrk="1" latinLnBrk="0" hangingPunct="1">
              <a:defRPr sz="2400" kern="1200">
                <a:solidFill>
                  <a:schemeClr val="tx1"/>
                </a:solidFill>
                <a:latin typeface="Garamond" pitchFamily="18" charset="0"/>
                <a:ea typeface="+mn-ea"/>
                <a:cs typeface="Times New Roman" pitchFamily="18" charset="0"/>
              </a:defRPr>
            </a:lvl8pPr>
            <a:lvl9pPr marL="3657600" algn="l" defTabSz="914400" rtl="0" eaLnBrk="1" latinLnBrk="0" hangingPunct="1">
              <a:defRPr sz="2400" kern="1200">
                <a:solidFill>
                  <a:schemeClr val="tx1"/>
                </a:solidFill>
                <a:latin typeface="Garamond" pitchFamily="18" charset="0"/>
                <a:ea typeface="+mn-ea"/>
                <a:cs typeface="Times New Roman" pitchFamily="18" charset="0"/>
              </a:defRPr>
            </a:lvl9pPr>
          </a:lstStyle>
          <a:p>
            <a:r>
              <a:rPr lang="en-US" sz="4000" b="1" dirty="0">
                <a:solidFill>
                  <a:srgbClr val="00B050"/>
                </a:solidFill>
                <a:latin typeface="+mn-lt"/>
              </a:rPr>
              <a:t>d </a:t>
            </a:r>
            <a:r>
              <a:rPr lang="en-US" b="1" dirty="0">
                <a:solidFill>
                  <a:srgbClr val="00B050"/>
                </a:solidFill>
                <a:latin typeface="+mn-lt"/>
              </a:rPr>
              <a:t>(distance) </a:t>
            </a:r>
            <a:r>
              <a:rPr lang="en-US" sz="4000" b="1" dirty="0">
                <a:solidFill>
                  <a:srgbClr val="00B050"/>
                </a:solidFill>
                <a:latin typeface="+mn-lt"/>
              </a:rPr>
              <a:t>+/-</a:t>
            </a:r>
          </a:p>
        </p:txBody>
      </p:sp>
      <p:cxnSp>
        <p:nvCxnSpPr>
          <p:cNvPr id="9" name="Curved Connector 8"/>
          <p:cNvCxnSpPr>
            <a:stCxn id="6" idx="2"/>
            <a:endCxn id="7" idx="0"/>
          </p:cNvCxnSpPr>
          <p:nvPr/>
        </p:nvCxnSpPr>
        <p:spPr bwMode="auto">
          <a:xfrm rot="5400000">
            <a:off x="6473393" y="2069225"/>
            <a:ext cx="549811" cy="1106279"/>
          </a:xfrm>
          <a:prstGeom prst="curvedConnector3">
            <a:avLst>
              <a:gd name="adj1" fmla="val 50000"/>
            </a:avLst>
          </a:prstGeom>
          <a:solidFill>
            <a:schemeClr val="accent1"/>
          </a:solidFill>
          <a:ln w="38100" cap="flat" cmpd="sng" algn="ctr">
            <a:solidFill>
              <a:srgbClr val="FF0000"/>
            </a:solidFill>
            <a:prstDash val="solid"/>
            <a:round/>
            <a:headEnd type="none" w="med" len="med"/>
            <a:tailEnd type="triangle"/>
          </a:ln>
          <a:effectLst/>
        </p:spPr>
      </p:cxnSp>
      <p:cxnSp>
        <p:nvCxnSpPr>
          <p:cNvPr id="16" name="Curved Connector 15"/>
          <p:cNvCxnSpPr>
            <a:stCxn id="7" idx="1"/>
            <a:endCxn id="8" idx="2"/>
          </p:cNvCxnSpPr>
          <p:nvPr/>
        </p:nvCxnSpPr>
        <p:spPr bwMode="auto">
          <a:xfrm rot="10800000">
            <a:off x="2491441" y="2859719"/>
            <a:ext cx="2217425" cy="699270"/>
          </a:xfrm>
          <a:prstGeom prst="curvedConnector2">
            <a:avLst/>
          </a:prstGeom>
          <a:solidFill>
            <a:schemeClr val="accent1"/>
          </a:solidFill>
          <a:ln w="38100" cap="flat" cmpd="sng" algn="ctr">
            <a:solidFill>
              <a:srgbClr val="0000FF"/>
            </a:solidFill>
            <a:prstDash val="solid"/>
            <a:round/>
            <a:headEnd type="none" w="med" len="med"/>
            <a:tailEnd type="triangle"/>
          </a:ln>
          <a:effectLst/>
        </p:spPr>
      </p:cxnSp>
      <p:pic>
        <p:nvPicPr>
          <p:cNvPr id="24" name="Picture 23"/>
          <p:cNvPicPr>
            <a:picLocks noChangeAspect="1"/>
          </p:cNvPicPr>
          <p:nvPr/>
        </p:nvPicPr>
        <p:blipFill>
          <a:blip r:embed="rId5"/>
          <a:stretch>
            <a:fillRect/>
          </a:stretch>
        </p:blipFill>
        <p:spPr>
          <a:xfrm>
            <a:off x="3538334" y="5170355"/>
            <a:ext cx="5115332" cy="1528803"/>
          </a:xfrm>
          <a:prstGeom prst="rect">
            <a:avLst/>
          </a:prstGeom>
        </p:spPr>
      </p:pic>
    </p:spTree>
    <p:extLst>
      <p:ext uri="{BB962C8B-B14F-4D97-AF65-F5344CB8AC3E}">
        <p14:creationId xmlns:p14="http://schemas.microsoft.com/office/powerpoint/2010/main" val="30311522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 Review Green Chaps</a:t>
            </a:r>
          </a:p>
        </p:txBody>
      </p:sp>
      <p:sp>
        <p:nvSpPr>
          <p:cNvPr id="3" name="Content Placeholder 2"/>
          <p:cNvSpPr>
            <a:spLocks noGrp="1"/>
          </p:cNvSpPr>
          <p:nvPr>
            <p:ph idx="1"/>
          </p:nvPr>
        </p:nvSpPr>
        <p:spPr>
          <a:xfrm>
            <a:off x="90053" y="990600"/>
            <a:ext cx="8839200" cy="1246991"/>
          </a:xfrm>
        </p:spPr>
        <p:txBody>
          <a:bodyPr/>
          <a:lstStyle/>
          <a:p>
            <a:pPr marL="571500" indent="-571500">
              <a:buClrTx/>
              <a:buFont typeface="Arial" panose="020B0604020202020204" pitchFamily="34" charset="0"/>
              <a:buChar char="•"/>
            </a:pPr>
            <a:r>
              <a:rPr lang="en-US" sz="3200" dirty="0"/>
              <a:t>Transfer: </a:t>
            </a:r>
            <a:r>
              <a:rPr lang="en-US" sz="3200" b="0" dirty="0"/>
              <a:t>Familiarize/Repeat/Remember</a:t>
            </a:r>
          </a:p>
          <a:p>
            <a:pPr marL="571500" indent="-571500">
              <a:buClrTx/>
              <a:buFont typeface="Arial" panose="020B0604020202020204" pitchFamily="34" charset="0"/>
              <a:buChar char="•"/>
            </a:pPr>
            <a:r>
              <a:rPr lang="en-US" sz="3200" dirty="0"/>
              <a:t>Inspire: </a:t>
            </a:r>
            <a:r>
              <a:rPr lang="en-US" sz="3200" b="0" dirty="0"/>
              <a:t>Understand/Create/Innovate</a:t>
            </a:r>
          </a:p>
          <a:p>
            <a:pPr marL="571500" indent="-571500">
              <a:buClrTx/>
              <a:buFont typeface="Arial" panose="020B0604020202020204" pitchFamily="34" charset="0"/>
              <a:buChar char="•"/>
            </a:pPr>
            <a:endParaRPr lang="en-US" sz="3200" dirty="0"/>
          </a:p>
        </p:txBody>
      </p:sp>
      <p:pic>
        <p:nvPicPr>
          <p:cNvPr id="30722" name="Picture 2" descr="Image result for innovative teac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974" y="3720346"/>
            <a:ext cx="8286750" cy="2733676"/>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bwMode="auto">
          <a:xfrm>
            <a:off x="90053" y="2290926"/>
            <a:ext cx="8839200" cy="124699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571500" indent="-571500" eaLnBrk="1" hangingPunct="1">
              <a:buClrTx/>
              <a:buFont typeface="Arial" panose="020B0604020202020204" pitchFamily="34" charset="0"/>
              <a:buChar char="•"/>
            </a:pPr>
            <a:r>
              <a:rPr lang="en-US" sz="3200" kern="0" dirty="0"/>
              <a:t>Closed: </a:t>
            </a:r>
            <a:r>
              <a:rPr lang="en-US" sz="3200" b="0" kern="0" dirty="0"/>
              <a:t>Book/PPT/Solutions/Answers</a:t>
            </a:r>
          </a:p>
          <a:p>
            <a:pPr marL="571500" indent="-571500" eaLnBrk="1" hangingPunct="1">
              <a:buClrTx/>
              <a:buFont typeface="Arial" panose="020B0604020202020204" pitchFamily="34" charset="0"/>
              <a:buChar char="•"/>
            </a:pPr>
            <a:r>
              <a:rPr lang="en-US" sz="3200" kern="0" dirty="0"/>
              <a:t>Open: </a:t>
            </a:r>
            <a:r>
              <a:rPr lang="en-US" sz="3200" b="0" kern="0" dirty="0"/>
              <a:t>Problems/Ideas/Tools/Motives</a:t>
            </a:r>
          </a:p>
          <a:p>
            <a:pPr marL="571500" indent="-571500" eaLnBrk="1" hangingPunct="1">
              <a:buClrTx/>
              <a:buFont typeface="Arial" panose="020B0604020202020204" pitchFamily="34" charset="0"/>
              <a:buChar char="•"/>
            </a:pPr>
            <a:endParaRPr lang="en-US" sz="3200" kern="0" dirty="0"/>
          </a:p>
        </p:txBody>
      </p:sp>
    </p:spTree>
    <p:extLst>
      <p:ext uri="{BB962C8B-B14F-4D97-AF65-F5344CB8AC3E}">
        <p14:creationId xmlns:p14="http://schemas.microsoft.com/office/powerpoint/2010/main" val="24940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Content Placeholder 1"/>
          <p:cNvSpPr>
            <a:spLocks noGrp="1"/>
          </p:cNvSpPr>
          <p:nvPr>
            <p:ph idx="1"/>
          </p:nvPr>
        </p:nvSpPr>
        <p:spPr>
          <a:xfrm>
            <a:off x="545690" y="327692"/>
            <a:ext cx="8229600" cy="5857875"/>
          </a:xfrm>
        </p:spPr>
        <p:txBody>
          <a:bodyPr/>
          <a:lstStyle/>
          <a:p>
            <a:r>
              <a:rPr lang="nl-BE"/>
              <a:t>B mode </a:t>
            </a:r>
            <a:r>
              <a:rPr lang="en-US">
                <a:solidFill>
                  <a:schemeClr val="bg2"/>
                </a:solidFill>
              </a:rPr>
              <a:t>(B = brightness)</a:t>
            </a:r>
          </a:p>
          <a:p>
            <a:endParaRPr lang="nl-BE"/>
          </a:p>
          <a:p>
            <a:pPr lvl="1">
              <a:lnSpc>
                <a:spcPct val="150000"/>
              </a:lnSpc>
            </a:pPr>
            <a:endParaRPr lang="nl-BE"/>
          </a:p>
        </p:txBody>
      </p:sp>
      <p:sp>
        <p:nvSpPr>
          <p:cNvPr id="4" name="Footer Placeholder 3"/>
          <p:cNvSpPr>
            <a:spLocks noGrp="1"/>
          </p:cNvSpPr>
          <p:nvPr>
            <p:ph type="ftr" sz="quarter" idx="11"/>
          </p:nvPr>
        </p:nvSpPr>
        <p:spPr/>
        <p:txBody>
          <a:bodyPr/>
          <a:lstStyle/>
          <a:p>
            <a:pPr>
              <a:defRPr/>
            </a:pPr>
            <a:r>
              <a:rPr lang="en-US">
                <a:solidFill>
                  <a:srgbClr val="1C1C1C">
                    <a:lumMod val="50000"/>
                    <a:lumOff val="50000"/>
                  </a:srgbClr>
                </a:solidFill>
              </a:rPr>
              <a:t>K.U.Leuven – UZ Leuven Medical Imaging Research Center</a:t>
            </a:r>
          </a:p>
        </p:txBody>
      </p:sp>
      <p:pic>
        <p:nvPicPr>
          <p:cNvPr id="44038" name="Picture 2"/>
          <p:cNvPicPr>
            <a:picLocks noChangeAspect="1" noChangeArrowheads="1"/>
          </p:cNvPicPr>
          <p:nvPr/>
        </p:nvPicPr>
        <p:blipFill>
          <a:blip r:embed="rId9" cstate="print"/>
          <a:srcRect/>
          <a:stretch>
            <a:fillRect/>
          </a:stretch>
        </p:blipFill>
        <p:spPr bwMode="auto">
          <a:xfrm>
            <a:off x="445679" y="970629"/>
            <a:ext cx="2435225" cy="2028825"/>
          </a:xfrm>
          <a:prstGeom prst="rect">
            <a:avLst/>
          </a:prstGeom>
          <a:noFill/>
          <a:ln w="9525">
            <a:noFill/>
            <a:miter lim="800000"/>
            <a:headEnd/>
            <a:tailEnd/>
          </a:ln>
        </p:spPr>
      </p:pic>
      <p:pic>
        <p:nvPicPr>
          <p:cNvPr id="44039" name="Picture 4"/>
          <p:cNvPicPr>
            <a:picLocks noChangeAspect="1" noChangeArrowheads="1"/>
          </p:cNvPicPr>
          <p:nvPr/>
        </p:nvPicPr>
        <p:blipFill>
          <a:blip r:embed="rId10" cstate="print"/>
          <a:srcRect/>
          <a:stretch>
            <a:fillRect/>
          </a:stretch>
        </p:blipFill>
        <p:spPr bwMode="auto">
          <a:xfrm>
            <a:off x="3088865" y="1003072"/>
            <a:ext cx="2571750" cy="1976437"/>
          </a:xfrm>
          <a:prstGeom prst="rect">
            <a:avLst/>
          </a:prstGeom>
          <a:noFill/>
          <a:ln w="9525">
            <a:noFill/>
            <a:miter lim="800000"/>
            <a:headEnd/>
            <a:tailEnd/>
          </a:ln>
        </p:spPr>
      </p:pic>
      <p:pic>
        <p:nvPicPr>
          <p:cNvPr id="10" name="WME_ap_4_bl_fl_2.wmv">
            <a:hlinkClick r:id="" action="ppaction://media"/>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11" cstate="print"/>
          <a:srcRect/>
          <a:stretch>
            <a:fillRect/>
          </a:stretch>
        </p:blipFill>
        <p:spPr bwMode="auto">
          <a:xfrm>
            <a:off x="5874929" y="972946"/>
            <a:ext cx="3095625" cy="2063750"/>
          </a:xfrm>
          <a:prstGeom prst="rect">
            <a:avLst/>
          </a:prstGeom>
          <a:noFill/>
          <a:ln w="9525">
            <a:noFill/>
            <a:miter lim="800000"/>
            <a:headEnd/>
            <a:tailEnd/>
          </a:ln>
        </p:spPr>
      </p:pic>
      <p:pic>
        <p:nvPicPr>
          <p:cNvPr id="2" name="WME_echo_pulske">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12"/>
          <a:stretch>
            <a:fillRect/>
          </a:stretch>
        </p:blipFill>
        <p:spPr>
          <a:xfrm>
            <a:off x="445678" y="3400563"/>
            <a:ext cx="4286250" cy="2186862"/>
          </a:xfrm>
          <a:prstGeom prst="rect">
            <a:avLst/>
          </a:prstGeom>
        </p:spPr>
      </p:pic>
      <p:pic>
        <p:nvPicPr>
          <p:cNvPr id="5" name="WME_echo_phantom">
            <a:hlinkClick r:id="" action="ppaction://media"/>
          </p:cNvPr>
          <p:cNvPicPr>
            <a:picLocks noChangeAspect="1"/>
          </p:cNvPicPr>
          <p:nvPr>
            <a:videoFile r:link="rId6"/>
            <p:extLst>
              <p:ext uri="{DAA4B4D4-6D71-4841-9C94-3DE7FCFB9230}">
                <p14:media xmlns:p14="http://schemas.microsoft.com/office/powerpoint/2010/main" r:embed="rId5"/>
              </p:ext>
            </p:extLst>
          </p:nvPr>
        </p:nvPicPr>
        <p:blipFill>
          <a:blip r:embed="rId13"/>
          <a:stretch>
            <a:fillRect/>
          </a:stretch>
        </p:blipFill>
        <p:spPr>
          <a:xfrm>
            <a:off x="5247608" y="3325102"/>
            <a:ext cx="3627694" cy="2629246"/>
          </a:xfrm>
          <a:prstGeom prst="rect">
            <a:avLst/>
          </a:prstGeom>
        </p:spPr>
      </p:pic>
    </p:spTree>
    <p:extLst>
      <p:ext uri="{BB962C8B-B14F-4D97-AF65-F5344CB8AC3E}">
        <p14:creationId xmlns:p14="http://schemas.microsoft.com/office/powerpoint/2010/main" val="1785966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66"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repeatCount="indefinite" fill="hold" display="0">
                  <p:stCondLst>
                    <p:cond delay="indefinite"/>
                  </p:stCondLst>
                  <p:endCondLst>
                    <p:cond evt="onPrev" delay="0">
                      <p:tgtEl>
                        <p:sldTgt/>
                      </p:tgtEl>
                    </p:cond>
                    <p:cond evt="onNext" delay="0">
                      <p:tgtEl>
                        <p:sldTgt/>
                      </p:tgtEl>
                    </p:cond>
                  </p:endCondLst>
                </p:cTn>
                <p:tgtEl>
                  <p:spTgt spid="10"/>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video>
              <p:cMediaNode vol="80000">
                <p:cTn id="13" fill="hold" display="0">
                  <p:stCondLst>
                    <p:cond delay="indefinite"/>
                  </p:stCondLst>
                </p:cTn>
                <p:tgtEl>
                  <p:spTgt spid="2"/>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video>
              <p:cMediaNode vol="80000">
                <p:cTn id="19"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M-Mode</a:t>
            </a:r>
          </a:p>
        </p:txBody>
      </p:sp>
      <p:pic>
        <p:nvPicPr>
          <p:cNvPr id="4" name="Picture 3"/>
          <p:cNvPicPr>
            <a:picLocks noChangeAspect="1"/>
          </p:cNvPicPr>
          <p:nvPr/>
        </p:nvPicPr>
        <p:blipFill>
          <a:blip r:embed="rId3"/>
          <a:stretch>
            <a:fillRect/>
          </a:stretch>
        </p:blipFill>
        <p:spPr>
          <a:xfrm>
            <a:off x="203200" y="872007"/>
            <a:ext cx="8588610" cy="5113986"/>
          </a:xfrm>
          <a:prstGeom prst="rect">
            <a:avLst/>
          </a:prstGeom>
        </p:spPr>
      </p:pic>
    </p:spTree>
    <p:extLst>
      <p:ext uri="{BB962C8B-B14F-4D97-AF65-F5344CB8AC3E}">
        <p14:creationId xmlns:p14="http://schemas.microsoft.com/office/powerpoint/2010/main" val="40005979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C-Mode</a:t>
            </a:r>
          </a:p>
        </p:txBody>
      </p:sp>
      <p:sp>
        <p:nvSpPr>
          <p:cNvPr id="3" name="Content Placeholder 2"/>
          <p:cNvSpPr>
            <a:spLocks noGrp="1"/>
          </p:cNvSpPr>
          <p:nvPr>
            <p:ph idx="1"/>
          </p:nvPr>
        </p:nvSpPr>
        <p:spPr>
          <a:xfrm>
            <a:off x="203200" y="885443"/>
            <a:ext cx="8653197" cy="1622617"/>
          </a:xfrm>
        </p:spPr>
        <p:txBody>
          <a:bodyPr/>
          <a:lstStyle/>
          <a:p>
            <a:r>
              <a:rPr lang="en-US" sz="2400" dirty="0"/>
              <a:t>C-mode imaging produces a coronal image by gating A-mode data to a specific depth. </a:t>
            </a:r>
            <a:r>
              <a:rPr lang="en-US" sz="2400" b="0" dirty="0"/>
              <a:t>A half-silvered mirror can be used  to merge the body surface with his/her interior without a head-mounted display.</a:t>
            </a:r>
            <a:endParaRPr lang="en-US" sz="2400" dirty="0"/>
          </a:p>
          <a:p>
            <a:endParaRPr lang="en-US" sz="2400" dirty="0"/>
          </a:p>
        </p:txBody>
      </p:sp>
      <p:pic>
        <p:nvPicPr>
          <p:cNvPr id="7" name="Picture 6"/>
          <p:cNvPicPr>
            <a:picLocks noChangeAspect="1"/>
          </p:cNvPicPr>
          <p:nvPr/>
        </p:nvPicPr>
        <p:blipFill>
          <a:blip r:embed="rId3"/>
          <a:stretch>
            <a:fillRect/>
          </a:stretch>
        </p:blipFill>
        <p:spPr>
          <a:xfrm>
            <a:off x="4503473" y="3088205"/>
            <a:ext cx="4352925" cy="3009900"/>
          </a:xfrm>
          <a:prstGeom prst="rect">
            <a:avLst/>
          </a:prstGeom>
        </p:spPr>
      </p:pic>
      <p:sp>
        <p:nvSpPr>
          <p:cNvPr id="8" name="Rectangle 7"/>
          <p:cNvSpPr/>
          <p:nvPr/>
        </p:nvSpPr>
        <p:spPr>
          <a:xfrm>
            <a:off x="1139579" y="6367046"/>
            <a:ext cx="7792122" cy="338554"/>
          </a:xfrm>
          <a:prstGeom prst="rect">
            <a:avLst/>
          </a:prstGeom>
        </p:spPr>
        <p:txBody>
          <a:bodyPr wrap="square">
            <a:spAutoFit/>
          </a:bodyPr>
          <a:lstStyle/>
          <a:p>
            <a:pPr algn="r"/>
            <a:r>
              <a:rPr lang="en-US" sz="1600" dirty="0">
                <a:hlinkClick r:id="rId4"/>
              </a:rPr>
              <a:t>https://www.sciencedirect.com/science/article/pii/S1076633205001121</a:t>
            </a:r>
            <a:r>
              <a:rPr lang="en-US" sz="1600" dirty="0"/>
              <a:t> </a:t>
            </a:r>
          </a:p>
        </p:txBody>
      </p:sp>
      <p:pic>
        <p:nvPicPr>
          <p:cNvPr id="29698" name="Picture 2" descr="Image result for metacarp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95665" y="2082718"/>
            <a:ext cx="2736037" cy="2146567"/>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descr="Image result for c-mode ultrasou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3200" y="2983150"/>
            <a:ext cx="4300272" cy="3220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334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US Arrays</a:t>
            </a:r>
          </a:p>
        </p:txBody>
      </p:sp>
      <p:pic>
        <p:nvPicPr>
          <p:cNvPr id="4"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350110" y="990601"/>
            <a:ext cx="5491781" cy="5705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29106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Linear Sequential Array</a:t>
            </a:r>
          </a:p>
        </p:txBody>
      </p:sp>
      <p:pic>
        <p:nvPicPr>
          <p:cNvPr id="4" name="Picture 3"/>
          <p:cNvPicPr>
            <a:picLocks noChangeAspect="1"/>
          </p:cNvPicPr>
          <p:nvPr/>
        </p:nvPicPr>
        <p:blipFill>
          <a:blip r:embed="rId3"/>
          <a:stretch>
            <a:fillRect/>
          </a:stretch>
        </p:blipFill>
        <p:spPr>
          <a:xfrm>
            <a:off x="1719301" y="990600"/>
            <a:ext cx="6629630" cy="5586942"/>
          </a:xfrm>
          <a:prstGeom prst="rect">
            <a:avLst/>
          </a:prstGeom>
        </p:spPr>
      </p:pic>
    </p:spTree>
    <p:extLst>
      <p:ext uri="{BB962C8B-B14F-4D97-AF65-F5344CB8AC3E}">
        <p14:creationId xmlns:p14="http://schemas.microsoft.com/office/powerpoint/2010/main" val="23955833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LORSETCLASSNAME" val="ColorSet1"/>
  <p:tag name="COLORS" val="Scheme1;-1;-2;-2;SlideTextFontColor;-2"/>
</p:tagLst>
</file>

<file path=ppt/tags/tag1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1.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12.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13.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14.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15.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16.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1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1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0.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1.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22.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23.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24.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25.xml><?xml version="1.0" encoding="utf-8"?>
<p:tagLst xmlns:a="http://schemas.openxmlformats.org/drawingml/2006/main" xmlns:r="http://schemas.openxmlformats.org/officeDocument/2006/relationships" xmlns:p="http://schemas.openxmlformats.org/presentationml/2006/main">
  <p:tag name="COLORSETCLASSNAME" val="ColorSet1"/>
  <p:tag name="COLORS" val="-1;Scheme1;-2;-2;-1;-2"/>
</p:tagLst>
</file>

<file path=ppt/tags/tag2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27.xml><?xml version="1.0" encoding="utf-8"?>
<p:tagLst xmlns:a="http://schemas.openxmlformats.org/drawingml/2006/main" xmlns:r="http://schemas.openxmlformats.org/officeDocument/2006/relationships" xmlns:p="http://schemas.openxmlformats.org/presentationml/2006/main">
  <p:tag name="COLORSETCLASSNAME" val="ColorSet1"/>
  <p:tag name="COLORS" val="HighlightColor2;Scheme1;Scheme2;Scheme1;-1;-2"/>
</p:tagLst>
</file>

<file path=ppt/tags/tag3.xml><?xml version="1.0" encoding="utf-8"?>
<p:tagLst xmlns:a="http://schemas.openxmlformats.org/drawingml/2006/main" xmlns:r="http://schemas.openxmlformats.org/officeDocument/2006/relationships" xmlns:p="http://schemas.openxmlformats.org/presentationml/2006/main">
  <p:tag name="COLORSETCLASSNAME" val="ColorSet1"/>
  <p:tag name="COLORS" val="-2;-2;-1;Scheme1;-1;-2"/>
</p:tagLst>
</file>

<file path=ppt/tags/tag4.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5.xml><?xml version="1.0" encoding="utf-8"?>
<p:tagLst xmlns:a="http://schemas.openxmlformats.org/drawingml/2006/main" xmlns:r="http://schemas.openxmlformats.org/officeDocument/2006/relationships" xmlns:p="http://schemas.openxmlformats.org/presentationml/2006/main">
  <p:tag name="COLORSETCLASSNAME" val="ColorSet1"/>
  <p:tag name="COLORS" val="-2;-2;-2;-2;SlideTextFontColor;-2"/>
</p:tagLst>
</file>

<file path=ppt/tags/tag6.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7.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8.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ags/tag9.xml><?xml version="1.0" encoding="utf-8"?>
<p:tagLst xmlns:a="http://schemas.openxmlformats.org/drawingml/2006/main" xmlns:r="http://schemas.openxmlformats.org/officeDocument/2006/relationships" xmlns:p="http://schemas.openxmlformats.org/presentationml/2006/main">
  <p:tag name="COLORSETCLASSNAME" val="ColorSet1"/>
  <p:tag name="COLORS" val="-2;-2;-2;-2;-1;-2"/>
</p:tagLst>
</file>

<file path=ppt/theme/theme1.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UBLIC">
  <a:themeElements>
    <a:clrScheme name="GE_2013_BLUE">
      <a:dk1>
        <a:srgbClr val="454545"/>
      </a:dk1>
      <a:lt1>
        <a:sysClr val="window" lastClr="FFFFFF"/>
      </a:lt1>
      <a:dk2>
        <a:srgbClr val="0745AB"/>
      </a:dk2>
      <a:lt2>
        <a:srgbClr val="EEECE1"/>
      </a:lt2>
      <a:accent1>
        <a:srgbClr val="4583D1"/>
      </a:accent1>
      <a:accent2>
        <a:srgbClr val="052F69"/>
      </a:accent2>
      <a:accent3>
        <a:srgbClr val="7FBD2C"/>
      </a:accent3>
      <a:accent4>
        <a:srgbClr val="1F5A13"/>
      </a:accent4>
      <a:accent5>
        <a:srgbClr val="F4A82D"/>
      </a:accent5>
      <a:accent6>
        <a:srgbClr val="AC3905"/>
      </a:accent6>
      <a:hlink>
        <a:srgbClr val="0745AB"/>
      </a:hlink>
      <a:folHlink>
        <a:srgbClr val="0745AB"/>
      </a:folHlink>
    </a:clrScheme>
    <a:fontScheme name="GE_Font_2013">
      <a:majorFont>
        <a:latin typeface="GE Inspira Pitch"/>
        <a:ea typeface=""/>
        <a:cs typeface=""/>
      </a:majorFont>
      <a:minorFont>
        <a:latin typeface="GE Inspira Pitch"/>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plate">
  <a:themeElements>
    <a:clrScheme name="book medical imaging">
      <a:dk1>
        <a:srgbClr val="FF0000"/>
      </a:dk1>
      <a:lt1>
        <a:srgbClr val="1C1C1C"/>
      </a:lt1>
      <a:dk2>
        <a:srgbClr val="1C1C1C"/>
      </a:dk2>
      <a:lt2>
        <a:srgbClr val="FFFFFF"/>
      </a:lt2>
      <a:accent1>
        <a:srgbClr val="0000FF"/>
      </a:accent1>
      <a:accent2>
        <a:srgbClr val="00B050"/>
      </a:accent2>
      <a:accent3>
        <a:srgbClr val="9BBB59"/>
      </a:accent3>
      <a:accent4>
        <a:srgbClr val="8064A2"/>
      </a:accent4>
      <a:accent5>
        <a:srgbClr val="4BACC6"/>
      </a:accent5>
      <a:accent6>
        <a:srgbClr val="F79646"/>
      </a:accent6>
      <a:hlink>
        <a:srgbClr val="FFFF00"/>
      </a:hlink>
      <a:folHlink>
        <a:srgbClr val="FFFF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3_template">
  <a:themeElements>
    <a:clrScheme name="book medical imaging">
      <a:dk1>
        <a:srgbClr val="FF0000"/>
      </a:dk1>
      <a:lt1>
        <a:srgbClr val="1C1C1C"/>
      </a:lt1>
      <a:dk2>
        <a:srgbClr val="1C1C1C"/>
      </a:dk2>
      <a:lt2>
        <a:srgbClr val="FFFFFF"/>
      </a:lt2>
      <a:accent1>
        <a:srgbClr val="0000FF"/>
      </a:accent1>
      <a:accent2>
        <a:srgbClr val="00B050"/>
      </a:accent2>
      <a:accent3>
        <a:srgbClr val="9BBB59"/>
      </a:accent3>
      <a:accent4>
        <a:srgbClr val="8064A2"/>
      </a:accent4>
      <a:accent5>
        <a:srgbClr val="4BACC6"/>
      </a:accent5>
      <a:accent6>
        <a:srgbClr val="F79646"/>
      </a:accent6>
      <a:hlink>
        <a:srgbClr val="FFFF00"/>
      </a:hlink>
      <a:folHlink>
        <a:srgbClr val="FFFF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8716</TotalTime>
  <Words>14360</Words>
  <Application>Microsoft Office PowerPoint</Application>
  <PresentationFormat>Widescreen</PresentationFormat>
  <Paragraphs>549</Paragraphs>
  <Slides>45</Slides>
  <Notes>45</Notes>
  <HiddenSlides>0</HiddenSlides>
  <MMClips>5</MMClips>
  <ScaleCrop>false</ScaleCrop>
  <HeadingPairs>
    <vt:vector size="8" baseType="variant">
      <vt:variant>
        <vt:lpstr>Fonts Used</vt:lpstr>
      </vt:variant>
      <vt:variant>
        <vt:i4>11</vt:i4>
      </vt:variant>
      <vt:variant>
        <vt:lpstr>Theme</vt:lpstr>
      </vt:variant>
      <vt:variant>
        <vt:i4>4</vt:i4>
      </vt:variant>
      <vt:variant>
        <vt:lpstr>Embedded OLE Servers</vt:lpstr>
      </vt:variant>
      <vt:variant>
        <vt:i4>2</vt:i4>
      </vt:variant>
      <vt:variant>
        <vt:lpstr>Slide Titles</vt:lpstr>
      </vt:variant>
      <vt:variant>
        <vt:i4>45</vt:i4>
      </vt:variant>
    </vt:vector>
  </HeadingPairs>
  <TitlesOfParts>
    <vt:vector size="62" baseType="lpstr">
      <vt:lpstr>ＭＳ Ｐゴシック</vt:lpstr>
      <vt:lpstr>Arial</vt:lpstr>
      <vt:lpstr>Calibri</vt:lpstr>
      <vt:lpstr>Cambria Math</vt:lpstr>
      <vt:lpstr>Comic Sans MS</vt:lpstr>
      <vt:lpstr>Garamond</vt:lpstr>
      <vt:lpstr>GE Inspira Pitch</vt:lpstr>
      <vt:lpstr>Lucida Grande</vt:lpstr>
      <vt:lpstr>Symbol</vt:lpstr>
      <vt:lpstr>Times</vt:lpstr>
      <vt:lpstr>Verdana</vt:lpstr>
      <vt:lpstr>2_Blank Presentation</vt:lpstr>
      <vt:lpstr>PUBLIC</vt:lpstr>
      <vt:lpstr>template</vt:lpstr>
      <vt:lpstr>3_template</vt:lpstr>
      <vt:lpstr>Image</vt:lpstr>
      <vt:lpstr>Bitmap Image</vt:lpstr>
      <vt:lpstr>PowerPoint Presentation</vt:lpstr>
      <vt:lpstr>PowerPoint Presentation</vt:lpstr>
      <vt:lpstr>Ultrasound Imaging Methods</vt:lpstr>
      <vt:lpstr> US Imaging Modes</vt:lpstr>
      <vt:lpstr>PowerPoint Presentation</vt:lpstr>
      <vt:lpstr>M-Mode</vt:lpstr>
      <vt:lpstr>C-Mode</vt:lpstr>
      <vt:lpstr>Types of US Arrays</vt:lpstr>
      <vt:lpstr>Linear Sequential Array</vt:lpstr>
      <vt:lpstr>Huygens' Principle</vt:lpstr>
      <vt:lpstr>Examples</vt:lpstr>
      <vt:lpstr>Transducer Array as Wave Front</vt:lpstr>
      <vt:lpstr>Linear Phased Array</vt:lpstr>
      <vt:lpstr>2D Phased Array</vt:lpstr>
      <vt:lpstr>Annular Array</vt:lpstr>
      <vt:lpstr>Beam Forming</vt:lpstr>
      <vt:lpstr>Beam Forming &amp; Scanning</vt:lpstr>
      <vt:lpstr>Compound Imaging</vt:lpstr>
      <vt:lpstr>Ultrasound Imaging Methods</vt:lpstr>
      <vt:lpstr>PowerPoint Presentation</vt:lpstr>
      <vt:lpstr>Doppler Shift in Your Book</vt:lpstr>
      <vt:lpstr>Doppler Shift</vt:lpstr>
      <vt:lpstr>Why?</vt:lpstr>
      <vt:lpstr>PowerPoint Presentation</vt:lpstr>
      <vt:lpstr>PowerPoint Presentation</vt:lpstr>
      <vt:lpstr>Doppler Signal Detection</vt:lpstr>
      <vt:lpstr>PowerPoint Presentation</vt:lpstr>
      <vt:lpstr>Pulsed Doppler Imaging</vt:lpstr>
      <vt:lpstr>PowerPoint Presentation</vt:lpstr>
      <vt:lpstr>PowerPoint Presentation</vt:lpstr>
      <vt:lpstr>Pulsed Wave (PW) Doppler</vt:lpstr>
      <vt:lpstr>Correlation Method</vt:lpstr>
      <vt:lpstr>PowerPoint Presentation</vt:lpstr>
      <vt:lpstr>Spectral Doppler Imaging</vt:lpstr>
      <vt:lpstr>Ultrasound Imaging Methods</vt:lpstr>
      <vt:lpstr>Time Gain Compensation</vt:lpstr>
      <vt:lpstr>PowerPoint Presentation</vt:lpstr>
      <vt:lpstr>US Artifacts</vt:lpstr>
      <vt:lpstr>Ultrasound Imaging Methods</vt:lpstr>
      <vt:lpstr>US &amp; MRI Fusion</vt:lpstr>
      <vt:lpstr>US &amp; MRI Fusion</vt:lpstr>
      <vt:lpstr>Photoacoustic Tomography</vt:lpstr>
      <vt:lpstr>Photoacoustic Tomography</vt:lpstr>
      <vt:lpstr>iUS in iPhone</vt:lpstr>
      <vt:lpstr>Homework: Review Green Chaps</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Manik, Md Motaleb Hossen</cp:lastModifiedBy>
  <cp:revision>2184</cp:revision>
  <cp:lastPrinted>2012-03-08T21:40:16Z</cp:lastPrinted>
  <dcterms:created xsi:type="dcterms:W3CDTF">2006-10-23T16:36:06Z</dcterms:created>
  <dcterms:modified xsi:type="dcterms:W3CDTF">2025-10-23T14:11:07Z</dcterms:modified>
</cp:coreProperties>
</file>